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entation.xml" ContentType="application/vnd.openxmlformats-officedocument.presentationml.presentation.main+xml"/>
  <Override PartName="/ppt/slideLayouts/slideLayout1.xml" ContentType="application/vnd.openxmlformats-officedocument.presentationml.slideLayout+xml"/>
  <Override PartName="/ppt/notesSlides/notesSlide3.xml" ContentType="application/vnd.openxmlformats-officedocument.presentationml.notesSlide+xml"/>
  <Override PartName="/ppt/notesSlides/notesSlide2.xml" ContentType="application/vnd.openxmlformats-officedocument.presentationml.notesSlide+xml"/>
  <Override PartName="/ppt/notesSlides/notesSlide1.xml" ContentType="application/vnd.openxmlformats-officedocument.presentationml.notesSlide+xml"/>
  <Override PartName="/ppt/slideMasters/slideMaster1.xml" ContentType="application/vnd.openxmlformats-officedocument.presentationml.slideMaster+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4.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theme/theme3.xml" ContentType="application/vnd.openxmlformats-officedocument.theme+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docProps/app.xml" ContentType="application/vnd.openxmlformats-officedocument.extended-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handoutMasterIdLst>
    <p:handoutMasterId r:id="rId30"/>
  </p:handoutMasterIdLst>
  <p:sldIdLst>
    <p:sldId id="258" r:id="rId2"/>
    <p:sldId id="265" r:id="rId3"/>
    <p:sldId id="263" r:id="rId4"/>
    <p:sldId id="266" r:id="rId5"/>
    <p:sldId id="270" r:id="rId6"/>
    <p:sldId id="274" r:id="rId7"/>
    <p:sldId id="268" r:id="rId8"/>
    <p:sldId id="271" r:id="rId9"/>
    <p:sldId id="339" r:id="rId10"/>
    <p:sldId id="324" r:id="rId11"/>
    <p:sldId id="333" r:id="rId12"/>
    <p:sldId id="269" r:id="rId13"/>
    <p:sldId id="322" r:id="rId14"/>
    <p:sldId id="323" r:id="rId15"/>
    <p:sldId id="267" r:id="rId16"/>
    <p:sldId id="321" r:id="rId17"/>
    <p:sldId id="320" r:id="rId18"/>
    <p:sldId id="264" r:id="rId19"/>
    <p:sldId id="335" r:id="rId20"/>
    <p:sldId id="283" r:id="rId21"/>
    <p:sldId id="284" r:id="rId22"/>
    <p:sldId id="278" r:id="rId23"/>
    <p:sldId id="276" r:id="rId24"/>
    <p:sldId id="336" r:id="rId25"/>
    <p:sldId id="279" r:id="rId26"/>
    <p:sldId id="282" r:id="rId27"/>
    <p:sldId id="328"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FF4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95"/>
    <p:restoredTop sz="94609"/>
  </p:normalViewPr>
  <p:slideViewPr>
    <p:cSldViewPr snapToGrid="0">
      <p:cViewPr varScale="1">
        <p:scale>
          <a:sx n="106" d="100"/>
          <a:sy n="106" d="100"/>
        </p:scale>
        <p:origin x="664" y="184"/>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43" d="100"/>
          <a:sy n="43" d="100"/>
        </p:scale>
        <p:origin x="2804" y="4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37" Type="http://schemas.openxmlformats.org/officeDocument/2006/relationships/customXml" Target="../customXml/item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customXml" Target="../customXml/item2.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35" Type="http://schemas.openxmlformats.org/officeDocument/2006/relationships/customXml" Target="../customXml/item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E993AAB-3F69-5E7A-1FC1-35AF5FC3C6F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673127D-55F4-5099-AE53-81EEB9B8A2E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4C5AEAF-0FC6-4EB9-8977-980AC7040544}" type="datetimeFigureOut">
              <a:rPr lang="en-US" smtClean="0"/>
              <a:t>1/14/26</a:t>
            </a:fld>
            <a:endParaRPr lang="en-US"/>
          </a:p>
        </p:txBody>
      </p:sp>
      <p:sp>
        <p:nvSpPr>
          <p:cNvPr id="4" name="Footer Placeholder 3">
            <a:extLst>
              <a:ext uri="{FF2B5EF4-FFF2-40B4-BE49-F238E27FC236}">
                <a16:creationId xmlns:a16="http://schemas.microsoft.com/office/drawing/2014/main" id="{F6B861F0-1495-F1DE-32B8-A3F6B82422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06C1F48-5C6C-107C-5C0E-E759035FDED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EDE164-6A40-468D-8191-277D09DCA6DF}" type="slidenum">
              <a:rPr lang="en-US" smtClean="0"/>
              <a:t>‹#›</a:t>
            </a:fld>
            <a:endParaRPr lang="en-US"/>
          </a:p>
        </p:txBody>
      </p:sp>
    </p:spTree>
    <p:extLst>
      <p:ext uri="{BB962C8B-B14F-4D97-AF65-F5344CB8AC3E}">
        <p14:creationId xmlns:p14="http://schemas.microsoft.com/office/powerpoint/2010/main" val="127466951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9E090F-8D3A-4E7A-B2BD-44BF2958B4BB}" type="datetimeFigureOut">
              <a:rPr lang="en-US" smtClean="0"/>
              <a:t>1/14/26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D1C326-3BD3-43B6-88DB-30B7F38116CD}" type="slidenum">
              <a:rPr lang="en-US" smtClean="0"/>
              <a:t>‹#›</a:t>
            </a:fld>
            <a:endParaRPr lang="en-US"/>
          </a:p>
        </p:txBody>
      </p:sp>
    </p:spTree>
    <p:extLst>
      <p:ext uri="{BB962C8B-B14F-4D97-AF65-F5344CB8AC3E}">
        <p14:creationId xmlns:p14="http://schemas.microsoft.com/office/powerpoint/2010/main" val="29504571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H" dirty="0"/>
          </a:p>
        </p:txBody>
      </p:sp>
      <p:sp>
        <p:nvSpPr>
          <p:cNvPr id="4" name="Slide Number Placeholder 3"/>
          <p:cNvSpPr>
            <a:spLocks noGrp="1"/>
          </p:cNvSpPr>
          <p:nvPr>
            <p:ph type="sldNum" sz="quarter" idx="5"/>
          </p:nvPr>
        </p:nvSpPr>
        <p:spPr/>
        <p:txBody>
          <a:bodyPr/>
          <a:lstStyle/>
          <a:p>
            <a:fld id="{41D1C326-3BD3-43B6-88DB-30B7F38116CD}" type="slidenum">
              <a:rPr lang="en-US" smtClean="0"/>
              <a:t>6</a:t>
            </a:fld>
            <a:endParaRPr lang="en-US"/>
          </a:p>
        </p:txBody>
      </p:sp>
    </p:spTree>
    <p:extLst>
      <p:ext uri="{BB962C8B-B14F-4D97-AF65-F5344CB8AC3E}">
        <p14:creationId xmlns:p14="http://schemas.microsoft.com/office/powerpoint/2010/main" val="35634126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H" dirty="0"/>
          </a:p>
        </p:txBody>
      </p:sp>
      <p:sp>
        <p:nvSpPr>
          <p:cNvPr id="4" name="Slide Number Placeholder 3"/>
          <p:cNvSpPr>
            <a:spLocks noGrp="1"/>
          </p:cNvSpPr>
          <p:nvPr>
            <p:ph type="sldNum" sz="quarter" idx="5"/>
          </p:nvPr>
        </p:nvSpPr>
        <p:spPr/>
        <p:txBody>
          <a:bodyPr/>
          <a:lstStyle/>
          <a:p>
            <a:fld id="{41D1C326-3BD3-43B6-88DB-30B7F38116CD}" type="slidenum">
              <a:rPr lang="en-US" smtClean="0"/>
              <a:t>16</a:t>
            </a:fld>
            <a:endParaRPr lang="en-US"/>
          </a:p>
        </p:txBody>
      </p:sp>
    </p:spTree>
    <p:extLst>
      <p:ext uri="{BB962C8B-B14F-4D97-AF65-F5344CB8AC3E}">
        <p14:creationId xmlns:p14="http://schemas.microsoft.com/office/powerpoint/2010/main" val="26136630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H" dirty="0"/>
          </a:p>
        </p:txBody>
      </p:sp>
      <p:sp>
        <p:nvSpPr>
          <p:cNvPr id="4" name="Slide Number Placeholder 3"/>
          <p:cNvSpPr>
            <a:spLocks noGrp="1"/>
          </p:cNvSpPr>
          <p:nvPr>
            <p:ph type="sldNum" sz="quarter" idx="5"/>
          </p:nvPr>
        </p:nvSpPr>
        <p:spPr/>
        <p:txBody>
          <a:bodyPr/>
          <a:lstStyle/>
          <a:p>
            <a:fld id="{41D1C326-3BD3-43B6-88DB-30B7F38116CD}" type="slidenum">
              <a:rPr lang="en-US" smtClean="0"/>
              <a:t>18</a:t>
            </a:fld>
            <a:endParaRPr lang="en-US"/>
          </a:p>
        </p:txBody>
      </p:sp>
    </p:spTree>
    <p:extLst>
      <p:ext uri="{BB962C8B-B14F-4D97-AF65-F5344CB8AC3E}">
        <p14:creationId xmlns:p14="http://schemas.microsoft.com/office/powerpoint/2010/main" val="34991440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43A5A-391D-DC41-1768-A573DBF3941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2AA1669-78B9-1780-0CBD-28D5C8596CE6}"/>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0" name="Date Placeholder 3">
            <a:extLst>
              <a:ext uri="{FF2B5EF4-FFF2-40B4-BE49-F238E27FC236}">
                <a16:creationId xmlns:a16="http://schemas.microsoft.com/office/drawing/2014/main" id="{6C0A069A-A594-527A-6D6F-5FE88B496C41}"/>
              </a:ext>
            </a:extLst>
          </p:cNvPr>
          <p:cNvSpPr>
            <a:spLocks noGrp="1"/>
          </p:cNvSpPr>
          <p:nvPr>
            <p:ph type="dt" sz="half" idx="2"/>
          </p:nvPr>
        </p:nvSpPr>
        <p:spPr>
          <a:xfrm>
            <a:off x="267628" y="6356351"/>
            <a:ext cx="2398791" cy="365124"/>
          </a:xfrm>
          <a:prstGeom prst="rect">
            <a:avLst/>
          </a:prstGeom>
        </p:spPr>
        <p:txBody>
          <a:bodyPr vert="horz" lIns="91440" tIns="45720" rIns="91440" bIns="45720" rtlCol="0" anchor="ctr"/>
          <a:lstStyle>
            <a:lvl1pPr algn="l">
              <a:defRPr sz="1200">
                <a:solidFill>
                  <a:schemeClr val="tx1">
                    <a:tint val="75000"/>
                  </a:schemeClr>
                </a:solidFill>
              </a:defRPr>
            </a:lvl1pPr>
          </a:lstStyle>
          <a:p>
            <a:fld id="{B0D1CF46-446F-471C-B2B8-171FDAF23373}" type="datetimeFigureOut">
              <a:rPr lang="en-US" smtClean="0"/>
              <a:t>1/14/26</a:t>
            </a:fld>
            <a:endParaRPr lang="en-US"/>
          </a:p>
        </p:txBody>
      </p:sp>
      <p:sp>
        <p:nvSpPr>
          <p:cNvPr id="11" name="Footer Placeholder 4">
            <a:extLst>
              <a:ext uri="{FF2B5EF4-FFF2-40B4-BE49-F238E27FC236}">
                <a16:creationId xmlns:a16="http://schemas.microsoft.com/office/drawing/2014/main" id="{40F79084-AECB-286D-7251-7BCD42A9A2A0}"/>
              </a:ext>
            </a:extLst>
          </p:cNvPr>
          <p:cNvSpPr>
            <a:spLocks noGrp="1"/>
          </p:cNvSpPr>
          <p:nvPr>
            <p:ph type="ftr" sz="quarter" idx="3"/>
          </p:nvPr>
        </p:nvSpPr>
        <p:spPr>
          <a:xfrm>
            <a:off x="2798957" y="6356350"/>
            <a:ext cx="6612672" cy="37327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2" name="Slide Number Placeholder 5">
            <a:extLst>
              <a:ext uri="{FF2B5EF4-FFF2-40B4-BE49-F238E27FC236}">
                <a16:creationId xmlns:a16="http://schemas.microsoft.com/office/drawing/2014/main" id="{086807E1-AB78-4BE0-5968-632EB3A317B8}"/>
              </a:ext>
            </a:extLst>
          </p:cNvPr>
          <p:cNvSpPr>
            <a:spLocks noGrp="1"/>
          </p:cNvSpPr>
          <p:nvPr>
            <p:ph type="sldNum" sz="quarter" idx="4"/>
          </p:nvPr>
        </p:nvSpPr>
        <p:spPr>
          <a:xfrm>
            <a:off x="9525580" y="6356350"/>
            <a:ext cx="2406225"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6D578E-A250-47F5-BA8E-F886ECB9C05A}" type="slidenum">
              <a:rPr lang="en-US" smtClean="0"/>
              <a:t>‹#›</a:t>
            </a:fld>
            <a:endParaRPr lang="en-US"/>
          </a:p>
        </p:txBody>
      </p:sp>
    </p:spTree>
    <p:extLst>
      <p:ext uri="{BB962C8B-B14F-4D97-AF65-F5344CB8AC3E}">
        <p14:creationId xmlns:p14="http://schemas.microsoft.com/office/powerpoint/2010/main" val="38689288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5CAB04-F6DB-0759-8687-8BCDAF7B441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D72F9EF-5B17-FCF6-6377-4954442220E8}"/>
              </a:ext>
            </a:extLst>
          </p:cNvPr>
          <p:cNvSpPr>
            <a:spLocks noGrp="1"/>
          </p:cNvSpPr>
          <p:nvPr>
            <p:ph type="body" orient="vert" idx="1"/>
          </p:nvPr>
        </p:nvSpPr>
        <p:spPr>
          <a:xfrm>
            <a:off x="267628" y="1639229"/>
            <a:ext cx="11664177" cy="4627756"/>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222313-6A91-5ADD-23EB-33E1EFB1760A}"/>
              </a:ext>
            </a:extLst>
          </p:cNvPr>
          <p:cNvSpPr>
            <a:spLocks noGrp="1"/>
          </p:cNvSpPr>
          <p:nvPr>
            <p:ph type="dt" sz="half" idx="10"/>
          </p:nvPr>
        </p:nvSpPr>
        <p:spPr/>
        <p:txBody>
          <a:bodyPr/>
          <a:lstStyle/>
          <a:p>
            <a:fld id="{B0D1CF46-446F-471C-B2B8-171FDAF23373}" type="datetimeFigureOut">
              <a:rPr lang="en-US" smtClean="0"/>
              <a:t>1/14/26</a:t>
            </a:fld>
            <a:endParaRPr lang="en-US"/>
          </a:p>
        </p:txBody>
      </p:sp>
      <p:sp>
        <p:nvSpPr>
          <p:cNvPr id="5" name="Footer Placeholder 4">
            <a:extLst>
              <a:ext uri="{FF2B5EF4-FFF2-40B4-BE49-F238E27FC236}">
                <a16:creationId xmlns:a16="http://schemas.microsoft.com/office/drawing/2014/main" id="{5BAF5E51-3CBA-0537-11BB-20289EFD89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82C416-1278-B92D-10D7-05567EC693F2}"/>
              </a:ext>
            </a:extLst>
          </p:cNvPr>
          <p:cNvSpPr>
            <a:spLocks noGrp="1"/>
          </p:cNvSpPr>
          <p:nvPr>
            <p:ph type="sldNum" sz="quarter" idx="12"/>
          </p:nvPr>
        </p:nvSpPr>
        <p:spPr/>
        <p:txBody>
          <a:bodyPr/>
          <a:lstStyle/>
          <a:p>
            <a:fld id="{156D578E-A250-47F5-BA8E-F886ECB9C05A}" type="slidenum">
              <a:rPr lang="en-US" smtClean="0"/>
              <a:t>‹#›</a:t>
            </a:fld>
            <a:endParaRPr lang="en-US"/>
          </a:p>
        </p:txBody>
      </p:sp>
    </p:spTree>
    <p:extLst>
      <p:ext uri="{BB962C8B-B14F-4D97-AF65-F5344CB8AC3E}">
        <p14:creationId xmlns:p14="http://schemas.microsoft.com/office/powerpoint/2010/main" val="3632584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D153DA-4E42-AE3F-CB29-8E6953A110A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35B67E3-2C63-1E4B-AA9D-ED9D92E0EF0F}"/>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76C07F-E255-5947-0C3D-C62707B602EC}"/>
              </a:ext>
            </a:extLst>
          </p:cNvPr>
          <p:cNvSpPr>
            <a:spLocks noGrp="1"/>
          </p:cNvSpPr>
          <p:nvPr>
            <p:ph type="dt" sz="half" idx="10"/>
          </p:nvPr>
        </p:nvSpPr>
        <p:spPr/>
        <p:txBody>
          <a:bodyPr/>
          <a:lstStyle/>
          <a:p>
            <a:fld id="{B0D1CF46-446F-471C-B2B8-171FDAF23373}" type="datetimeFigureOut">
              <a:rPr lang="en-US" smtClean="0"/>
              <a:t>1/14/26</a:t>
            </a:fld>
            <a:endParaRPr lang="en-US"/>
          </a:p>
        </p:txBody>
      </p:sp>
      <p:sp>
        <p:nvSpPr>
          <p:cNvPr id="5" name="Footer Placeholder 4">
            <a:extLst>
              <a:ext uri="{FF2B5EF4-FFF2-40B4-BE49-F238E27FC236}">
                <a16:creationId xmlns:a16="http://schemas.microsoft.com/office/drawing/2014/main" id="{A1CF8954-76BE-4948-747C-8523464199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4090DB-2FAE-5E5A-0232-BC4264285CCB}"/>
              </a:ext>
            </a:extLst>
          </p:cNvPr>
          <p:cNvSpPr>
            <a:spLocks noGrp="1"/>
          </p:cNvSpPr>
          <p:nvPr>
            <p:ph type="sldNum" sz="quarter" idx="12"/>
          </p:nvPr>
        </p:nvSpPr>
        <p:spPr/>
        <p:txBody>
          <a:bodyPr/>
          <a:lstStyle/>
          <a:p>
            <a:fld id="{156D578E-A250-47F5-BA8E-F886ECB9C05A}" type="slidenum">
              <a:rPr lang="en-US" smtClean="0"/>
              <a:t>‹#›</a:t>
            </a:fld>
            <a:endParaRPr lang="en-US"/>
          </a:p>
        </p:txBody>
      </p:sp>
    </p:spTree>
    <p:extLst>
      <p:ext uri="{BB962C8B-B14F-4D97-AF65-F5344CB8AC3E}">
        <p14:creationId xmlns:p14="http://schemas.microsoft.com/office/powerpoint/2010/main" val="2158279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BD393038-0E43-A319-FF79-5BAEF4832091}"/>
              </a:ext>
            </a:extLst>
          </p:cNvPr>
          <p:cNvSpPr>
            <a:spLocks noGrp="1"/>
          </p:cNvSpPr>
          <p:nvPr>
            <p:ph type="dt" sz="half" idx="2"/>
          </p:nvPr>
        </p:nvSpPr>
        <p:spPr>
          <a:xfrm>
            <a:off x="267628" y="6356351"/>
            <a:ext cx="2398791" cy="365124"/>
          </a:xfrm>
          <a:prstGeom prst="rect">
            <a:avLst/>
          </a:prstGeom>
        </p:spPr>
        <p:txBody>
          <a:bodyPr vert="horz" lIns="91440" tIns="45720" rIns="91440" bIns="45720" rtlCol="0" anchor="ctr"/>
          <a:lstStyle>
            <a:lvl1pPr algn="l">
              <a:defRPr sz="1200">
                <a:solidFill>
                  <a:schemeClr val="tx1">
                    <a:tint val="75000"/>
                  </a:schemeClr>
                </a:solidFill>
              </a:defRPr>
            </a:lvl1pPr>
          </a:lstStyle>
          <a:p>
            <a:fld id="{B0D1CF46-446F-471C-B2B8-171FDAF23373}" type="datetimeFigureOut">
              <a:rPr lang="en-US" smtClean="0"/>
              <a:t>1/14/26</a:t>
            </a:fld>
            <a:endParaRPr lang="en-US"/>
          </a:p>
        </p:txBody>
      </p:sp>
      <p:sp>
        <p:nvSpPr>
          <p:cNvPr id="8" name="Footer Placeholder 4">
            <a:extLst>
              <a:ext uri="{FF2B5EF4-FFF2-40B4-BE49-F238E27FC236}">
                <a16:creationId xmlns:a16="http://schemas.microsoft.com/office/drawing/2014/main" id="{226075AC-C039-C8BB-C168-3F5E99D96025}"/>
              </a:ext>
            </a:extLst>
          </p:cNvPr>
          <p:cNvSpPr>
            <a:spLocks noGrp="1"/>
          </p:cNvSpPr>
          <p:nvPr>
            <p:ph type="ftr" sz="quarter" idx="3"/>
          </p:nvPr>
        </p:nvSpPr>
        <p:spPr>
          <a:xfrm>
            <a:off x="2798957" y="6356350"/>
            <a:ext cx="6612672" cy="37327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9" name="Slide Number Placeholder 5">
            <a:extLst>
              <a:ext uri="{FF2B5EF4-FFF2-40B4-BE49-F238E27FC236}">
                <a16:creationId xmlns:a16="http://schemas.microsoft.com/office/drawing/2014/main" id="{D23478D2-1935-1EC9-FF49-628FFC803987}"/>
              </a:ext>
            </a:extLst>
          </p:cNvPr>
          <p:cNvSpPr>
            <a:spLocks noGrp="1"/>
          </p:cNvSpPr>
          <p:nvPr>
            <p:ph type="sldNum" sz="quarter" idx="4"/>
          </p:nvPr>
        </p:nvSpPr>
        <p:spPr>
          <a:xfrm>
            <a:off x="9525580" y="6356350"/>
            <a:ext cx="2406225"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6D578E-A250-47F5-BA8E-F886ECB9C05A}" type="slidenum">
              <a:rPr lang="en-US" smtClean="0"/>
              <a:t>‹#›</a:t>
            </a:fld>
            <a:endParaRPr lang="en-US"/>
          </a:p>
        </p:txBody>
      </p:sp>
      <p:sp>
        <p:nvSpPr>
          <p:cNvPr id="10" name="Title Placeholder 1">
            <a:extLst>
              <a:ext uri="{FF2B5EF4-FFF2-40B4-BE49-F238E27FC236}">
                <a16:creationId xmlns:a16="http://schemas.microsoft.com/office/drawing/2014/main" id="{70293189-FBDF-9EAE-2641-7264A1640C0C}"/>
              </a:ext>
            </a:extLst>
          </p:cNvPr>
          <p:cNvSpPr>
            <a:spLocks noGrp="1"/>
          </p:cNvSpPr>
          <p:nvPr>
            <p:ph type="title"/>
          </p:nvPr>
        </p:nvSpPr>
        <p:spPr>
          <a:xfrm>
            <a:off x="267628" y="678675"/>
            <a:ext cx="11664177" cy="871345"/>
          </a:xfrm>
          <a:prstGeom prst="rect">
            <a:avLst/>
          </a:prstGeom>
        </p:spPr>
        <p:txBody>
          <a:bodyPr vert="horz" lIns="91440" tIns="45720" rIns="91440" bIns="45720" rtlCol="0" anchor="ctr">
            <a:normAutofit/>
          </a:bodyPr>
          <a:lstStyle/>
          <a:p>
            <a:r>
              <a:rPr lang="en-US" dirty="0"/>
              <a:t>Click to edit Master title style</a:t>
            </a:r>
          </a:p>
        </p:txBody>
      </p:sp>
      <p:sp>
        <p:nvSpPr>
          <p:cNvPr id="11" name="Text Placeholder 2">
            <a:extLst>
              <a:ext uri="{FF2B5EF4-FFF2-40B4-BE49-F238E27FC236}">
                <a16:creationId xmlns:a16="http://schemas.microsoft.com/office/drawing/2014/main" id="{8AEBE9D8-C333-0B87-8944-34CE8BB3ACA2}"/>
              </a:ext>
            </a:extLst>
          </p:cNvPr>
          <p:cNvSpPr>
            <a:spLocks noGrp="1"/>
          </p:cNvSpPr>
          <p:nvPr>
            <p:ph idx="1"/>
          </p:nvPr>
        </p:nvSpPr>
        <p:spPr>
          <a:xfrm>
            <a:off x="267628" y="1639229"/>
            <a:ext cx="11664177" cy="462775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668083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BD393038-0E43-A319-FF79-5BAEF4832091}"/>
              </a:ext>
            </a:extLst>
          </p:cNvPr>
          <p:cNvSpPr>
            <a:spLocks noGrp="1"/>
          </p:cNvSpPr>
          <p:nvPr>
            <p:ph type="dt" sz="half" idx="2"/>
          </p:nvPr>
        </p:nvSpPr>
        <p:spPr>
          <a:xfrm>
            <a:off x="267628" y="6356351"/>
            <a:ext cx="2398791" cy="365124"/>
          </a:xfrm>
          <a:prstGeom prst="rect">
            <a:avLst/>
          </a:prstGeom>
        </p:spPr>
        <p:txBody>
          <a:bodyPr vert="horz" lIns="91440" tIns="45720" rIns="91440" bIns="45720" rtlCol="0" anchor="ctr"/>
          <a:lstStyle>
            <a:lvl1pPr algn="l">
              <a:defRPr sz="1200">
                <a:solidFill>
                  <a:schemeClr val="tx1">
                    <a:tint val="75000"/>
                  </a:schemeClr>
                </a:solidFill>
              </a:defRPr>
            </a:lvl1pPr>
          </a:lstStyle>
          <a:p>
            <a:fld id="{B0D1CF46-446F-471C-B2B8-171FDAF23373}" type="datetimeFigureOut">
              <a:rPr lang="en-US" smtClean="0"/>
              <a:t>1/14/26</a:t>
            </a:fld>
            <a:endParaRPr lang="en-US"/>
          </a:p>
        </p:txBody>
      </p:sp>
      <p:sp>
        <p:nvSpPr>
          <p:cNvPr id="8" name="Footer Placeholder 4">
            <a:extLst>
              <a:ext uri="{FF2B5EF4-FFF2-40B4-BE49-F238E27FC236}">
                <a16:creationId xmlns:a16="http://schemas.microsoft.com/office/drawing/2014/main" id="{226075AC-C039-C8BB-C168-3F5E99D96025}"/>
              </a:ext>
            </a:extLst>
          </p:cNvPr>
          <p:cNvSpPr>
            <a:spLocks noGrp="1"/>
          </p:cNvSpPr>
          <p:nvPr>
            <p:ph type="ftr" sz="quarter" idx="3"/>
          </p:nvPr>
        </p:nvSpPr>
        <p:spPr>
          <a:xfrm>
            <a:off x="2798957" y="6356350"/>
            <a:ext cx="6612672" cy="37327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9" name="Slide Number Placeholder 5">
            <a:extLst>
              <a:ext uri="{FF2B5EF4-FFF2-40B4-BE49-F238E27FC236}">
                <a16:creationId xmlns:a16="http://schemas.microsoft.com/office/drawing/2014/main" id="{D23478D2-1935-1EC9-FF49-628FFC803987}"/>
              </a:ext>
            </a:extLst>
          </p:cNvPr>
          <p:cNvSpPr>
            <a:spLocks noGrp="1"/>
          </p:cNvSpPr>
          <p:nvPr>
            <p:ph type="sldNum" sz="quarter" idx="4"/>
          </p:nvPr>
        </p:nvSpPr>
        <p:spPr>
          <a:xfrm>
            <a:off x="9525580" y="6356350"/>
            <a:ext cx="2406225"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6D578E-A250-47F5-BA8E-F886ECB9C05A}" type="slidenum">
              <a:rPr lang="en-US" smtClean="0"/>
              <a:t>‹#›</a:t>
            </a:fld>
            <a:endParaRPr lang="en-US"/>
          </a:p>
        </p:txBody>
      </p:sp>
      <p:sp>
        <p:nvSpPr>
          <p:cNvPr id="10" name="Title Placeholder 1">
            <a:extLst>
              <a:ext uri="{FF2B5EF4-FFF2-40B4-BE49-F238E27FC236}">
                <a16:creationId xmlns:a16="http://schemas.microsoft.com/office/drawing/2014/main" id="{70293189-FBDF-9EAE-2641-7264A1640C0C}"/>
              </a:ext>
            </a:extLst>
          </p:cNvPr>
          <p:cNvSpPr>
            <a:spLocks noGrp="1"/>
          </p:cNvSpPr>
          <p:nvPr>
            <p:ph type="title"/>
          </p:nvPr>
        </p:nvSpPr>
        <p:spPr>
          <a:xfrm>
            <a:off x="267628" y="678675"/>
            <a:ext cx="11664177" cy="871345"/>
          </a:xfrm>
          <a:prstGeom prst="rect">
            <a:avLst/>
          </a:prstGeom>
        </p:spPr>
        <p:txBody>
          <a:bodyPr vert="horz" lIns="91440" tIns="45720" rIns="91440" bIns="45720" rtlCol="0" anchor="ctr">
            <a:normAutofit/>
          </a:bodyPr>
          <a:lstStyle/>
          <a:p>
            <a:r>
              <a:rPr lang="en-US" dirty="0"/>
              <a:t>Click to edit Master title style</a:t>
            </a:r>
          </a:p>
        </p:txBody>
      </p:sp>
      <p:sp>
        <p:nvSpPr>
          <p:cNvPr id="11" name="Text Placeholder 2">
            <a:extLst>
              <a:ext uri="{FF2B5EF4-FFF2-40B4-BE49-F238E27FC236}">
                <a16:creationId xmlns:a16="http://schemas.microsoft.com/office/drawing/2014/main" id="{8AEBE9D8-C333-0B87-8944-34CE8BB3ACA2}"/>
              </a:ext>
            </a:extLst>
          </p:cNvPr>
          <p:cNvSpPr>
            <a:spLocks noGrp="1"/>
          </p:cNvSpPr>
          <p:nvPr>
            <p:ph idx="1"/>
          </p:nvPr>
        </p:nvSpPr>
        <p:spPr>
          <a:xfrm>
            <a:off x="267628" y="1639229"/>
            <a:ext cx="11664177" cy="462775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240594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374A7-5F44-C64B-40DE-20B5A3C7BF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A1ADD08-0E29-8BDE-66FE-8E2E914660F6}"/>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3" name="Date Placeholder 3">
            <a:extLst>
              <a:ext uri="{FF2B5EF4-FFF2-40B4-BE49-F238E27FC236}">
                <a16:creationId xmlns:a16="http://schemas.microsoft.com/office/drawing/2014/main" id="{57BDDCF3-2BEC-ABE3-6616-5EC2942B3DCD}"/>
              </a:ext>
            </a:extLst>
          </p:cNvPr>
          <p:cNvSpPr>
            <a:spLocks noGrp="1"/>
          </p:cNvSpPr>
          <p:nvPr>
            <p:ph type="dt" sz="half" idx="2"/>
          </p:nvPr>
        </p:nvSpPr>
        <p:spPr>
          <a:xfrm>
            <a:off x="267628" y="6356351"/>
            <a:ext cx="2398791" cy="365124"/>
          </a:xfrm>
          <a:prstGeom prst="rect">
            <a:avLst/>
          </a:prstGeom>
        </p:spPr>
        <p:txBody>
          <a:bodyPr vert="horz" lIns="91440" tIns="45720" rIns="91440" bIns="45720" rtlCol="0" anchor="ctr"/>
          <a:lstStyle>
            <a:lvl1pPr algn="l">
              <a:defRPr sz="1200">
                <a:solidFill>
                  <a:schemeClr val="tx1">
                    <a:tint val="75000"/>
                  </a:schemeClr>
                </a:solidFill>
              </a:defRPr>
            </a:lvl1pPr>
          </a:lstStyle>
          <a:p>
            <a:fld id="{B0D1CF46-446F-471C-B2B8-171FDAF23373}" type="datetimeFigureOut">
              <a:rPr lang="en-US" smtClean="0"/>
              <a:t>1/14/26</a:t>
            </a:fld>
            <a:endParaRPr lang="en-US"/>
          </a:p>
        </p:txBody>
      </p:sp>
      <p:sp>
        <p:nvSpPr>
          <p:cNvPr id="14" name="Footer Placeholder 4">
            <a:extLst>
              <a:ext uri="{FF2B5EF4-FFF2-40B4-BE49-F238E27FC236}">
                <a16:creationId xmlns:a16="http://schemas.microsoft.com/office/drawing/2014/main" id="{80F7CD20-47AB-DA71-BEA4-1DC4E009442F}"/>
              </a:ext>
            </a:extLst>
          </p:cNvPr>
          <p:cNvSpPr>
            <a:spLocks noGrp="1"/>
          </p:cNvSpPr>
          <p:nvPr>
            <p:ph type="ftr" sz="quarter" idx="3"/>
          </p:nvPr>
        </p:nvSpPr>
        <p:spPr>
          <a:xfrm>
            <a:off x="2798957" y="6356350"/>
            <a:ext cx="6612672" cy="37327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5" name="Slide Number Placeholder 5">
            <a:extLst>
              <a:ext uri="{FF2B5EF4-FFF2-40B4-BE49-F238E27FC236}">
                <a16:creationId xmlns:a16="http://schemas.microsoft.com/office/drawing/2014/main" id="{4058953C-61FB-B1F0-FEF0-F953231D2249}"/>
              </a:ext>
            </a:extLst>
          </p:cNvPr>
          <p:cNvSpPr>
            <a:spLocks noGrp="1"/>
          </p:cNvSpPr>
          <p:nvPr>
            <p:ph type="sldNum" sz="quarter" idx="4"/>
          </p:nvPr>
        </p:nvSpPr>
        <p:spPr>
          <a:xfrm>
            <a:off x="9525580" y="6356350"/>
            <a:ext cx="2406225"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6D578E-A250-47F5-BA8E-F886ECB9C05A}" type="slidenum">
              <a:rPr lang="en-US" smtClean="0"/>
              <a:t>‹#›</a:t>
            </a:fld>
            <a:endParaRPr lang="en-US"/>
          </a:p>
        </p:txBody>
      </p:sp>
    </p:spTree>
    <p:extLst>
      <p:ext uri="{BB962C8B-B14F-4D97-AF65-F5344CB8AC3E}">
        <p14:creationId xmlns:p14="http://schemas.microsoft.com/office/powerpoint/2010/main" val="1442087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36C3E-F512-B47F-F578-C9D0967C71B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031B673-E0D7-B1C0-CCB5-CE88DB68CB0D}"/>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0C8D876-78F7-89F9-2B8A-0D342F8B2109}"/>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DFA86AF-939C-F38B-2A9C-BA701A176A00}"/>
              </a:ext>
            </a:extLst>
          </p:cNvPr>
          <p:cNvSpPr>
            <a:spLocks noGrp="1"/>
          </p:cNvSpPr>
          <p:nvPr>
            <p:ph type="dt" sz="half" idx="10"/>
          </p:nvPr>
        </p:nvSpPr>
        <p:spPr/>
        <p:txBody>
          <a:bodyPr/>
          <a:lstStyle/>
          <a:p>
            <a:fld id="{B0D1CF46-446F-471C-B2B8-171FDAF23373}" type="datetimeFigureOut">
              <a:rPr lang="en-US" smtClean="0"/>
              <a:t>1/14/26</a:t>
            </a:fld>
            <a:endParaRPr lang="en-US"/>
          </a:p>
        </p:txBody>
      </p:sp>
      <p:sp>
        <p:nvSpPr>
          <p:cNvPr id="6" name="Footer Placeholder 5">
            <a:extLst>
              <a:ext uri="{FF2B5EF4-FFF2-40B4-BE49-F238E27FC236}">
                <a16:creationId xmlns:a16="http://schemas.microsoft.com/office/drawing/2014/main" id="{1AEFD023-CDA0-FF64-21D4-33D456E826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91EC38-C9F0-55C4-B459-2F0862C92390}"/>
              </a:ext>
            </a:extLst>
          </p:cNvPr>
          <p:cNvSpPr>
            <a:spLocks noGrp="1"/>
          </p:cNvSpPr>
          <p:nvPr>
            <p:ph type="sldNum" sz="quarter" idx="12"/>
          </p:nvPr>
        </p:nvSpPr>
        <p:spPr/>
        <p:txBody>
          <a:bodyPr/>
          <a:lstStyle/>
          <a:p>
            <a:fld id="{156D578E-A250-47F5-BA8E-F886ECB9C05A}" type="slidenum">
              <a:rPr lang="en-US" smtClean="0"/>
              <a:t>‹#›</a:t>
            </a:fld>
            <a:endParaRPr lang="en-US"/>
          </a:p>
        </p:txBody>
      </p:sp>
    </p:spTree>
    <p:extLst>
      <p:ext uri="{BB962C8B-B14F-4D97-AF65-F5344CB8AC3E}">
        <p14:creationId xmlns:p14="http://schemas.microsoft.com/office/powerpoint/2010/main" val="3602811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F6A219-5BB5-00BB-2B6B-DFF60694EC0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6588E84-F287-152C-F5C3-1C375C92E833}"/>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5AF93F2-E5CB-30D3-5D20-8EEA576FC482}"/>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0732EF6-9340-C79B-2B1F-1B3C3A8D5F78}"/>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6A73AF4-BBC0-F939-487A-BD9CF00FA03D}"/>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E0041F-2ECC-5CC8-2570-F59F0E2DE6E6}"/>
              </a:ext>
            </a:extLst>
          </p:cNvPr>
          <p:cNvSpPr>
            <a:spLocks noGrp="1"/>
          </p:cNvSpPr>
          <p:nvPr>
            <p:ph type="dt" sz="half" idx="10"/>
          </p:nvPr>
        </p:nvSpPr>
        <p:spPr/>
        <p:txBody>
          <a:bodyPr/>
          <a:lstStyle/>
          <a:p>
            <a:fld id="{B0D1CF46-446F-471C-B2B8-171FDAF23373}" type="datetimeFigureOut">
              <a:rPr lang="en-US" smtClean="0"/>
              <a:t>1/14/26</a:t>
            </a:fld>
            <a:endParaRPr lang="en-US"/>
          </a:p>
        </p:txBody>
      </p:sp>
      <p:sp>
        <p:nvSpPr>
          <p:cNvPr id="8" name="Footer Placeholder 7">
            <a:extLst>
              <a:ext uri="{FF2B5EF4-FFF2-40B4-BE49-F238E27FC236}">
                <a16:creationId xmlns:a16="http://schemas.microsoft.com/office/drawing/2014/main" id="{C4A6733F-3870-3430-60D9-2F39DA594DC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DFF2834-1D28-259A-0829-6EC25D6C6ED7}"/>
              </a:ext>
            </a:extLst>
          </p:cNvPr>
          <p:cNvSpPr>
            <a:spLocks noGrp="1"/>
          </p:cNvSpPr>
          <p:nvPr>
            <p:ph type="sldNum" sz="quarter" idx="12"/>
          </p:nvPr>
        </p:nvSpPr>
        <p:spPr/>
        <p:txBody>
          <a:bodyPr/>
          <a:lstStyle/>
          <a:p>
            <a:fld id="{156D578E-A250-47F5-BA8E-F886ECB9C05A}" type="slidenum">
              <a:rPr lang="en-US" smtClean="0"/>
              <a:t>‹#›</a:t>
            </a:fld>
            <a:endParaRPr lang="en-US"/>
          </a:p>
        </p:txBody>
      </p:sp>
    </p:spTree>
    <p:extLst>
      <p:ext uri="{BB962C8B-B14F-4D97-AF65-F5344CB8AC3E}">
        <p14:creationId xmlns:p14="http://schemas.microsoft.com/office/powerpoint/2010/main" val="6229624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D83B1-68F2-6183-B213-AF803E8601D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EE80647-AF9D-5F72-9C63-8776A39BCFA1}"/>
              </a:ext>
            </a:extLst>
          </p:cNvPr>
          <p:cNvSpPr>
            <a:spLocks noGrp="1"/>
          </p:cNvSpPr>
          <p:nvPr>
            <p:ph type="dt" sz="half" idx="10"/>
          </p:nvPr>
        </p:nvSpPr>
        <p:spPr/>
        <p:txBody>
          <a:bodyPr/>
          <a:lstStyle/>
          <a:p>
            <a:fld id="{B0D1CF46-446F-471C-B2B8-171FDAF23373}" type="datetimeFigureOut">
              <a:rPr lang="en-US" smtClean="0"/>
              <a:t>1/14/26</a:t>
            </a:fld>
            <a:endParaRPr lang="en-US"/>
          </a:p>
        </p:txBody>
      </p:sp>
      <p:sp>
        <p:nvSpPr>
          <p:cNvPr id="4" name="Footer Placeholder 3">
            <a:extLst>
              <a:ext uri="{FF2B5EF4-FFF2-40B4-BE49-F238E27FC236}">
                <a16:creationId xmlns:a16="http://schemas.microsoft.com/office/drawing/2014/main" id="{DFCDFF44-350F-AE73-F440-DFBDAD77647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A6A4BB-5924-DCA3-83DE-8031383E6DC9}"/>
              </a:ext>
            </a:extLst>
          </p:cNvPr>
          <p:cNvSpPr>
            <a:spLocks noGrp="1"/>
          </p:cNvSpPr>
          <p:nvPr>
            <p:ph type="sldNum" sz="quarter" idx="12"/>
          </p:nvPr>
        </p:nvSpPr>
        <p:spPr/>
        <p:txBody>
          <a:bodyPr/>
          <a:lstStyle/>
          <a:p>
            <a:fld id="{156D578E-A250-47F5-BA8E-F886ECB9C05A}" type="slidenum">
              <a:rPr lang="en-US" smtClean="0"/>
              <a:t>‹#›</a:t>
            </a:fld>
            <a:endParaRPr lang="en-US"/>
          </a:p>
        </p:txBody>
      </p:sp>
    </p:spTree>
    <p:extLst>
      <p:ext uri="{BB962C8B-B14F-4D97-AF65-F5344CB8AC3E}">
        <p14:creationId xmlns:p14="http://schemas.microsoft.com/office/powerpoint/2010/main" val="9756977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69ED684-DDE7-21A2-B0CD-FD98C80F8F51}"/>
              </a:ext>
            </a:extLst>
          </p:cNvPr>
          <p:cNvSpPr>
            <a:spLocks noGrp="1"/>
          </p:cNvSpPr>
          <p:nvPr>
            <p:ph type="dt" sz="half" idx="10"/>
          </p:nvPr>
        </p:nvSpPr>
        <p:spPr/>
        <p:txBody>
          <a:bodyPr/>
          <a:lstStyle/>
          <a:p>
            <a:fld id="{B0D1CF46-446F-471C-B2B8-171FDAF23373}" type="datetimeFigureOut">
              <a:rPr lang="en-US" smtClean="0"/>
              <a:t>1/14/26</a:t>
            </a:fld>
            <a:endParaRPr lang="en-US"/>
          </a:p>
        </p:txBody>
      </p:sp>
      <p:sp>
        <p:nvSpPr>
          <p:cNvPr id="3" name="Footer Placeholder 2">
            <a:extLst>
              <a:ext uri="{FF2B5EF4-FFF2-40B4-BE49-F238E27FC236}">
                <a16:creationId xmlns:a16="http://schemas.microsoft.com/office/drawing/2014/main" id="{78C26DF7-B98A-C7CE-E105-AADF18E8C93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3548EDF-D192-B202-04EF-BBF42249154C}"/>
              </a:ext>
            </a:extLst>
          </p:cNvPr>
          <p:cNvSpPr>
            <a:spLocks noGrp="1"/>
          </p:cNvSpPr>
          <p:nvPr>
            <p:ph type="sldNum" sz="quarter" idx="12"/>
          </p:nvPr>
        </p:nvSpPr>
        <p:spPr/>
        <p:txBody>
          <a:bodyPr/>
          <a:lstStyle/>
          <a:p>
            <a:fld id="{156D578E-A250-47F5-BA8E-F886ECB9C05A}" type="slidenum">
              <a:rPr lang="en-US" smtClean="0"/>
              <a:t>‹#›</a:t>
            </a:fld>
            <a:endParaRPr lang="en-US"/>
          </a:p>
        </p:txBody>
      </p:sp>
    </p:spTree>
    <p:extLst>
      <p:ext uri="{BB962C8B-B14F-4D97-AF65-F5344CB8AC3E}">
        <p14:creationId xmlns:p14="http://schemas.microsoft.com/office/powerpoint/2010/main" val="10264322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04A02-53B3-F3CE-A8CF-BD1EAB6AF0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B781E9-26CB-FC70-7587-A89D36D8E565}"/>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9202A0-5691-CE82-0D01-121A32398436}"/>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144A5B-BBA0-AF1F-DDF8-5A138021AC37}"/>
              </a:ext>
            </a:extLst>
          </p:cNvPr>
          <p:cNvSpPr>
            <a:spLocks noGrp="1"/>
          </p:cNvSpPr>
          <p:nvPr>
            <p:ph type="dt" sz="half" idx="10"/>
          </p:nvPr>
        </p:nvSpPr>
        <p:spPr/>
        <p:txBody>
          <a:bodyPr/>
          <a:lstStyle/>
          <a:p>
            <a:fld id="{B0D1CF46-446F-471C-B2B8-171FDAF23373}" type="datetimeFigureOut">
              <a:rPr lang="en-US" smtClean="0"/>
              <a:t>1/14/26</a:t>
            </a:fld>
            <a:endParaRPr lang="en-US"/>
          </a:p>
        </p:txBody>
      </p:sp>
      <p:sp>
        <p:nvSpPr>
          <p:cNvPr id="6" name="Footer Placeholder 5">
            <a:extLst>
              <a:ext uri="{FF2B5EF4-FFF2-40B4-BE49-F238E27FC236}">
                <a16:creationId xmlns:a16="http://schemas.microsoft.com/office/drawing/2014/main" id="{32FFFA0A-35C8-08F6-B4CE-BE63331CBA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52EB34-EABA-CB22-01B8-25070FA1FFAA}"/>
              </a:ext>
            </a:extLst>
          </p:cNvPr>
          <p:cNvSpPr>
            <a:spLocks noGrp="1"/>
          </p:cNvSpPr>
          <p:nvPr>
            <p:ph type="sldNum" sz="quarter" idx="12"/>
          </p:nvPr>
        </p:nvSpPr>
        <p:spPr/>
        <p:txBody>
          <a:bodyPr/>
          <a:lstStyle/>
          <a:p>
            <a:fld id="{156D578E-A250-47F5-BA8E-F886ECB9C05A}" type="slidenum">
              <a:rPr lang="en-US" smtClean="0"/>
              <a:t>‹#›</a:t>
            </a:fld>
            <a:endParaRPr lang="en-US"/>
          </a:p>
        </p:txBody>
      </p:sp>
    </p:spTree>
    <p:extLst>
      <p:ext uri="{BB962C8B-B14F-4D97-AF65-F5344CB8AC3E}">
        <p14:creationId xmlns:p14="http://schemas.microsoft.com/office/powerpoint/2010/main" val="31952235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769F-B14C-C7DA-732F-17C2DA543B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8C6997A-B81A-CDE1-1152-3F96C11FD59D}"/>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C311BF1-5C43-2AAA-3BD2-1E96936A228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A0F0EA-0202-B11A-9C5E-FF44BC8D257A}"/>
              </a:ext>
            </a:extLst>
          </p:cNvPr>
          <p:cNvSpPr>
            <a:spLocks noGrp="1"/>
          </p:cNvSpPr>
          <p:nvPr>
            <p:ph type="dt" sz="half" idx="10"/>
          </p:nvPr>
        </p:nvSpPr>
        <p:spPr/>
        <p:txBody>
          <a:bodyPr/>
          <a:lstStyle/>
          <a:p>
            <a:fld id="{B0D1CF46-446F-471C-B2B8-171FDAF23373}" type="datetimeFigureOut">
              <a:rPr lang="en-US" smtClean="0"/>
              <a:t>1/14/26</a:t>
            </a:fld>
            <a:endParaRPr lang="en-US"/>
          </a:p>
        </p:txBody>
      </p:sp>
      <p:sp>
        <p:nvSpPr>
          <p:cNvPr id="6" name="Footer Placeholder 5">
            <a:extLst>
              <a:ext uri="{FF2B5EF4-FFF2-40B4-BE49-F238E27FC236}">
                <a16:creationId xmlns:a16="http://schemas.microsoft.com/office/drawing/2014/main" id="{DBABF89E-E64B-5321-9F10-66B186A445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3A1074-7178-0F1A-970D-B694F38F6B3C}"/>
              </a:ext>
            </a:extLst>
          </p:cNvPr>
          <p:cNvSpPr>
            <a:spLocks noGrp="1"/>
          </p:cNvSpPr>
          <p:nvPr>
            <p:ph type="sldNum" sz="quarter" idx="12"/>
          </p:nvPr>
        </p:nvSpPr>
        <p:spPr/>
        <p:txBody>
          <a:bodyPr/>
          <a:lstStyle/>
          <a:p>
            <a:fld id="{156D578E-A250-47F5-BA8E-F886ECB9C05A}" type="slidenum">
              <a:rPr lang="en-US" smtClean="0"/>
              <a:t>‹#›</a:t>
            </a:fld>
            <a:endParaRPr lang="en-US"/>
          </a:p>
        </p:txBody>
      </p:sp>
    </p:spTree>
    <p:extLst>
      <p:ext uri="{BB962C8B-B14F-4D97-AF65-F5344CB8AC3E}">
        <p14:creationId xmlns:p14="http://schemas.microsoft.com/office/powerpoint/2010/main" val="19123427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DCAC9B-6382-ED94-DB26-6D0DF14BBCDF}"/>
              </a:ext>
            </a:extLst>
          </p:cNvPr>
          <p:cNvSpPr>
            <a:spLocks noGrp="1"/>
          </p:cNvSpPr>
          <p:nvPr>
            <p:ph type="title"/>
          </p:nvPr>
        </p:nvSpPr>
        <p:spPr>
          <a:xfrm>
            <a:off x="267628" y="678675"/>
            <a:ext cx="11664177" cy="871345"/>
          </a:xfrm>
          <a:prstGeom prst="rect">
            <a:avLst/>
          </a:prstGeom>
        </p:spPr>
        <p:txBody>
          <a:bodyPr vert="horz" lIns="91440" tIns="45720" rIns="91440" bIns="45720" rtlCol="0" anchor="ctr">
            <a:normAutofit/>
          </a:bodyPr>
          <a:lstStyle/>
          <a:p>
            <a:r>
              <a:rPr lang="en-US" dirty="0"/>
              <a:t>Click to edit Master title style</a:t>
            </a:r>
          </a:p>
        </p:txBody>
      </p:sp>
      <p:sp>
        <p:nvSpPr>
          <p:cNvPr id="4" name="Date Placeholder 3">
            <a:extLst>
              <a:ext uri="{FF2B5EF4-FFF2-40B4-BE49-F238E27FC236}">
                <a16:creationId xmlns:a16="http://schemas.microsoft.com/office/drawing/2014/main" id="{6256571E-CF89-54EB-48EF-E3DACE765853}"/>
              </a:ext>
            </a:extLst>
          </p:cNvPr>
          <p:cNvSpPr>
            <a:spLocks noGrp="1"/>
          </p:cNvSpPr>
          <p:nvPr>
            <p:ph type="dt" sz="half" idx="2"/>
          </p:nvPr>
        </p:nvSpPr>
        <p:spPr>
          <a:xfrm>
            <a:off x="267628" y="6356351"/>
            <a:ext cx="2398791" cy="365124"/>
          </a:xfrm>
          <a:prstGeom prst="rect">
            <a:avLst/>
          </a:prstGeom>
        </p:spPr>
        <p:txBody>
          <a:bodyPr vert="horz" lIns="91440" tIns="45720" rIns="91440" bIns="45720" rtlCol="0" anchor="ctr"/>
          <a:lstStyle>
            <a:lvl1pPr algn="l">
              <a:defRPr sz="1200">
                <a:solidFill>
                  <a:schemeClr val="tx1">
                    <a:tint val="75000"/>
                  </a:schemeClr>
                </a:solidFill>
              </a:defRPr>
            </a:lvl1pPr>
          </a:lstStyle>
          <a:p>
            <a:fld id="{B0D1CF46-446F-471C-B2B8-171FDAF23373}" type="datetimeFigureOut">
              <a:rPr lang="en-US" smtClean="0"/>
              <a:t>1/14/26</a:t>
            </a:fld>
            <a:endParaRPr lang="en-US"/>
          </a:p>
        </p:txBody>
      </p:sp>
      <p:sp>
        <p:nvSpPr>
          <p:cNvPr id="5" name="Footer Placeholder 4">
            <a:extLst>
              <a:ext uri="{FF2B5EF4-FFF2-40B4-BE49-F238E27FC236}">
                <a16:creationId xmlns:a16="http://schemas.microsoft.com/office/drawing/2014/main" id="{1BE8A2B8-EF2D-8FA3-D01D-746E3CBB61B9}"/>
              </a:ext>
            </a:extLst>
          </p:cNvPr>
          <p:cNvSpPr>
            <a:spLocks noGrp="1"/>
          </p:cNvSpPr>
          <p:nvPr>
            <p:ph type="ftr" sz="quarter" idx="3"/>
          </p:nvPr>
        </p:nvSpPr>
        <p:spPr>
          <a:xfrm>
            <a:off x="2798957" y="6356350"/>
            <a:ext cx="6612672" cy="373270"/>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solidFill>
                  <a:schemeClr val="accent5">
                    <a:lumMod val="50000"/>
                  </a:schemeClr>
                </a:solidFill>
              </a:rPr>
              <a:t>EGCI 491 Computer Engineering Seminar</a:t>
            </a:r>
          </a:p>
        </p:txBody>
      </p:sp>
      <p:sp>
        <p:nvSpPr>
          <p:cNvPr id="6" name="Slide Number Placeholder 5">
            <a:extLst>
              <a:ext uri="{FF2B5EF4-FFF2-40B4-BE49-F238E27FC236}">
                <a16:creationId xmlns:a16="http://schemas.microsoft.com/office/drawing/2014/main" id="{9E3FB0D0-7FDA-F8E1-0F95-2B61A3421F2A}"/>
              </a:ext>
            </a:extLst>
          </p:cNvPr>
          <p:cNvSpPr>
            <a:spLocks noGrp="1"/>
          </p:cNvSpPr>
          <p:nvPr>
            <p:ph type="sldNum" sz="quarter" idx="4"/>
          </p:nvPr>
        </p:nvSpPr>
        <p:spPr>
          <a:xfrm>
            <a:off x="9525580" y="6356350"/>
            <a:ext cx="2406225" cy="373269"/>
          </a:xfrm>
          <a:prstGeom prst="rect">
            <a:avLst/>
          </a:prstGeom>
        </p:spPr>
        <p:txBody>
          <a:bodyPr vert="horz" lIns="91440" tIns="45720" rIns="91440" bIns="45720" rtlCol="0" anchor="ctr"/>
          <a:lstStyle>
            <a:lvl1pPr algn="r">
              <a:defRPr sz="1200">
                <a:solidFill>
                  <a:schemeClr val="tx1">
                    <a:tint val="75000"/>
                  </a:schemeClr>
                </a:solidFill>
              </a:defRPr>
            </a:lvl1pPr>
          </a:lstStyle>
          <a:p>
            <a:fld id="{156D578E-A250-47F5-BA8E-F886ECB9C05A}" type="slidenum">
              <a:rPr lang="en-US" smtClean="0"/>
              <a:t>‹#›</a:t>
            </a:fld>
            <a:endParaRPr lang="en-US"/>
          </a:p>
        </p:txBody>
      </p:sp>
      <p:pic>
        <p:nvPicPr>
          <p:cNvPr id="11" name="Picture 10" descr="Graphical user interface&#10;&#10;Description automatically generated">
            <a:extLst>
              <a:ext uri="{FF2B5EF4-FFF2-40B4-BE49-F238E27FC236}">
                <a16:creationId xmlns:a16="http://schemas.microsoft.com/office/drawing/2014/main" id="{E8BCD48C-BC5D-2D45-18E7-1E5A29346919}"/>
              </a:ext>
            </a:extLst>
          </p:cNvPr>
          <p:cNvPicPr>
            <a:picLocks noChangeAspect="1"/>
          </p:cNvPicPr>
          <p:nvPr userDrawn="1"/>
        </p:nvPicPr>
        <p:blipFill rotWithShape="1">
          <a:blip r:embed="rId14">
            <a:extLst>
              <a:ext uri="{28A0092B-C50C-407E-A947-70E740481C1C}">
                <a14:useLocalDpi xmlns:a14="http://schemas.microsoft.com/office/drawing/2010/main" val="0"/>
              </a:ext>
            </a:extLst>
          </a:blip>
          <a:srcRect t="36551" b="36586"/>
          <a:stretch/>
        </p:blipFill>
        <p:spPr>
          <a:xfrm>
            <a:off x="259732" y="113426"/>
            <a:ext cx="1771768" cy="475883"/>
          </a:xfrm>
          <a:prstGeom prst="rect">
            <a:avLst/>
          </a:prstGeom>
        </p:spPr>
      </p:pic>
      <p:sp>
        <p:nvSpPr>
          <p:cNvPr id="14" name="TextBox 13">
            <a:extLst>
              <a:ext uri="{FF2B5EF4-FFF2-40B4-BE49-F238E27FC236}">
                <a16:creationId xmlns:a16="http://schemas.microsoft.com/office/drawing/2014/main" id="{EF595511-85A8-218C-3A2D-74BAE8C98367}"/>
              </a:ext>
            </a:extLst>
          </p:cNvPr>
          <p:cNvSpPr txBox="1"/>
          <p:nvPr userDrawn="1"/>
        </p:nvSpPr>
        <p:spPr>
          <a:xfrm>
            <a:off x="8161764" y="182090"/>
            <a:ext cx="3770041" cy="276999"/>
          </a:xfrm>
          <a:prstGeom prst="rect">
            <a:avLst/>
          </a:prstGeom>
          <a:noFill/>
        </p:spPr>
        <p:txBody>
          <a:bodyPr wrap="square">
            <a:spAutoFit/>
          </a:bodyPr>
          <a:lstStyle/>
          <a:p>
            <a:pPr marL="0" marR="0" lvl="0" indent="0" algn="r" defTabSz="914400" rtl="0" eaLnBrk="1" fontAlgn="t" latinLnBrk="0" hangingPunct="1">
              <a:lnSpc>
                <a:spcPct val="100000"/>
              </a:lnSpc>
              <a:spcBef>
                <a:spcPts val="0"/>
              </a:spcBef>
              <a:spcAft>
                <a:spcPts val="0"/>
              </a:spcAft>
              <a:buClrTx/>
              <a:buSzTx/>
              <a:buFontTx/>
              <a:buNone/>
              <a:tabLst/>
              <a:defRPr/>
            </a:pPr>
            <a:r>
              <a:rPr lang="en-US" sz="1200" b="0" dirty="0">
                <a:solidFill>
                  <a:schemeClr val="accent5">
                    <a:lumMod val="50000"/>
                  </a:schemeClr>
                </a:solidFill>
                <a:effectLst/>
                <a:latin typeface="+mn-lt"/>
              </a:rPr>
              <a:t>EGCI 491 Computer Engineering Seminar</a:t>
            </a:r>
          </a:p>
        </p:txBody>
      </p:sp>
      <p:sp>
        <p:nvSpPr>
          <p:cNvPr id="7" name="Text Placeholder 2">
            <a:extLst>
              <a:ext uri="{FF2B5EF4-FFF2-40B4-BE49-F238E27FC236}">
                <a16:creationId xmlns:a16="http://schemas.microsoft.com/office/drawing/2014/main" id="{940A6E98-43B8-F7DD-2472-769E49CB5F93}"/>
              </a:ext>
            </a:extLst>
          </p:cNvPr>
          <p:cNvSpPr>
            <a:spLocks noGrp="1"/>
          </p:cNvSpPr>
          <p:nvPr>
            <p:ph type="body" idx="1"/>
          </p:nvPr>
        </p:nvSpPr>
        <p:spPr>
          <a:xfrm>
            <a:off x="267628" y="1639229"/>
            <a:ext cx="11664177" cy="462775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1778802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5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pipatphon.lap@mahidol.edu"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ejournal.mahidol.ac.th/login?url=https://ieeexplore.ieee.org" TargetMode="External"/><Relationship Id="rId7" Type="http://schemas.openxmlformats.org/officeDocument/2006/relationships/hyperlink" Target="https://ejournal.mahidol.ac.th/login?url=https://www.tandfonline.com" TargetMode="External"/><Relationship Id="rId2" Type="http://schemas.openxmlformats.org/officeDocument/2006/relationships/hyperlink" Target="https://stang.sc.mahidol.ac.th/online/ebase.php" TargetMode="External"/><Relationship Id="rId1" Type="http://schemas.openxmlformats.org/officeDocument/2006/relationships/slideLayout" Target="../slideLayouts/slideLayout2.xml"/><Relationship Id="rId6" Type="http://schemas.openxmlformats.org/officeDocument/2006/relationships/hyperlink" Target="https://ejournal.mahidol.ac.th/login?url=http://link.springer.com/" TargetMode="External"/><Relationship Id="rId5" Type="http://schemas.openxmlformats.org/officeDocument/2006/relationships/hyperlink" Target="https://ejournal.mahidol.ac.th/login?url=https://www.scopus.com" TargetMode="External"/><Relationship Id="rId4" Type="http://schemas.openxmlformats.org/officeDocument/2006/relationships/hyperlink" Target="https://ejournal.mahidol.ac.th/login?url=https://www.sciencedirect.com"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miktex.org/howto/miktex-console" TargetMode="External"/><Relationship Id="rId2" Type="http://schemas.openxmlformats.org/officeDocument/2006/relationships/hyperlink" Target="https://miktex.org/download" TargetMode="External"/><Relationship Id="rId1" Type="http://schemas.openxmlformats.org/officeDocument/2006/relationships/slideLayout" Target="../slideLayouts/slideLayout2.xml"/><Relationship Id="rId6" Type="http://schemas.openxmlformats.org/officeDocument/2006/relationships/hyperlink" Target="https://miktex.org/download#mint" TargetMode="External"/><Relationship Id="rId5" Type="http://schemas.openxmlformats.org/officeDocument/2006/relationships/hyperlink" Target="https://miktex.org/download#ubuntu" TargetMode="Externa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ctan.org/"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texstudio.org/" TargetMode="External"/><Relationship Id="rId2" Type="http://schemas.openxmlformats.org/officeDocument/2006/relationships/hyperlink" Target="https://www.tug.org/texworks/" TargetMode="External"/><Relationship Id="rId1" Type="http://schemas.openxmlformats.org/officeDocument/2006/relationships/slideLayout" Target="../slideLayouts/slideLayout2.xml"/><Relationship Id="rId4" Type="http://schemas.openxmlformats.org/officeDocument/2006/relationships/hyperlink" Target="https://www.xm1math.net/texmaker/" TargetMode="Externa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hyperlink" Target="https://journals.ieeeauthorcenter.ieee.org/create-your-ieee-journal-article/create-the-text-of-your-article/structure-your-article/" TargetMode="External"/><Relationship Id="rId7" Type="http://schemas.openxmlformats.org/officeDocument/2006/relationships/hyperlink" Target="https://www.bu.edu/com/files/2019/11/ems_guidelines_for_thesis_proposal.pdf" TargetMode="External"/><Relationship Id="rId2" Type="http://schemas.openxmlformats.org/officeDocument/2006/relationships/hyperlink" Target="https://sites.google.com/site/egci492/thesiswriting?authuser=0" TargetMode="External"/><Relationship Id="rId1" Type="http://schemas.openxmlformats.org/officeDocument/2006/relationships/slideLayout" Target="../slideLayouts/slideLayout2.xml"/><Relationship Id="rId6" Type="http://schemas.openxmlformats.org/officeDocument/2006/relationships/hyperlink" Target="http://www.writing.engr.psu.edu/workbooks/theses.html" TargetMode="External"/><Relationship Id="rId5" Type="http://schemas.openxmlformats.org/officeDocument/2006/relationships/hyperlink" Target="https://publichealth.berkeley.edu/wp-content/uploads/2020/08/Honors-Thesis-Guide-2020.pdf" TargetMode="External"/><Relationship Id="rId4" Type="http://schemas.openxmlformats.org/officeDocument/2006/relationships/hyperlink" Target="https://www.google.com/url?sa=t&amp;rct=j&amp;q=&amp;esrc=s&amp;source=web&amp;cd=&amp;cad=rja&amp;uact=8&amp;ved=2ahUKEwi-n6rMxriBAxVbzjgGHdHjDW4QFnoECBEQAQ&amp;url=https%3A%2F%2Fseas.harvard.edu%2Fmedia%2F79531%2Fdownload&amp;usg=AOvVaw3Z93viW4FUHnXwXdSFvCF0&amp;opi=89978449"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nursing.fau.edu/documents/LiteratureReviewHandout.pdf" TargetMode="External"/><Relationship Id="rId2" Type="http://schemas.openxmlformats.org/officeDocument/2006/relationships/hyperlink" Target="https://www.andrew.cmu.edu/user/matthewm/What_is_a_Literature_Review.pdf" TargetMode="External"/><Relationship Id="rId1" Type="http://schemas.openxmlformats.org/officeDocument/2006/relationships/slideLayout" Target="../slideLayouts/slideLayout2.xml"/><Relationship Id="rId5" Type="http://schemas.openxmlformats.org/officeDocument/2006/relationships/hyperlink" Target="https://advice.writing.utoronto.ca/types-of-writing/literature-review/" TargetMode="External"/><Relationship Id="rId4" Type="http://schemas.openxmlformats.org/officeDocument/2006/relationships/hyperlink" Target="https://www.google.com/url?sa=t&amp;source=web&amp;rct=j&amp;opi=89978449&amp;url=https://www.cs.cmu.edu/~missy/WritingaLiteratureReview.doc&amp;ved=2ahUKEwi8jODhneGIAxUx2DgGHZoWE5UQFnoECCoQAQ&amp;usg=AOvVaw3JrMx0477zRqx7weStuv4r"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2">
            <a:extLst>
              <a:ext uri="{FF2B5EF4-FFF2-40B4-BE49-F238E27FC236}">
                <a16:creationId xmlns:a16="http://schemas.microsoft.com/office/drawing/2014/main" id="{5463EB0A-3D7C-4AA5-BFA5-8EE5B4BA56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2CEE95B3-E027-9D46-177D-638C146EFEE7}"/>
              </a:ext>
            </a:extLst>
          </p:cNvPr>
          <p:cNvSpPr>
            <a:spLocks noGrp="1"/>
          </p:cNvSpPr>
          <p:nvPr>
            <p:ph type="ctrTitle"/>
          </p:nvPr>
        </p:nvSpPr>
        <p:spPr>
          <a:xfrm>
            <a:off x="578651" y="1122363"/>
            <a:ext cx="11034695" cy="2167093"/>
          </a:xfrm>
        </p:spPr>
        <p:txBody>
          <a:bodyPr>
            <a:normAutofit/>
          </a:bodyPr>
          <a:lstStyle/>
          <a:p>
            <a:pPr algn="l"/>
            <a:r>
              <a:rPr lang="en-US" sz="4400" b="1" dirty="0">
                <a:solidFill>
                  <a:srgbClr val="002060"/>
                </a:solidFill>
                <a:latin typeface="+mn-lt"/>
              </a:rPr>
              <a:t>EGCI 491</a:t>
            </a:r>
            <a:br>
              <a:rPr lang="en-US" sz="4400" b="1" dirty="0">
                <a:solidFill>
                  <a:srgbClr val="0070C0"/>
                </a:solidFill>
                <a:latin typeface="+mn-lt"/>
              </a:rPr>
            </a:br>
            <a:r>
              <a:rPr lang="en-US" sz="4400" b="1" dirty="0">
                <a:solidFill>
                  <a:srgbClr val="002060"/>
                </a:solidFill>
                <a:latin typeface="+mn-lt"/>
              </a:rPr>
              <a:t>Computer Engineering Project Seminar</a:t>
            </a:r>
          </a:p>
        </p:txBody>
      </p:sp>
      <p:sp>
        <p:nvSpPr>
          <p:cNvPr id="8" name="Subtitle 7">
            <a:extLst>
              <a:ext uri="{FF2B5EF4-FFF2-40B4-BE49-F238E27FC236}">
                <a16:creationId xmlns:a16="http://schemas.microsoft.com/office/drawing/2014/main" id="{204BCDDF-DEEB-77D0-B967-CB72755401BE}"/>
              </a:ext>
            </a:extLst>
          </p:cNvPr>
          <p:cNvSpPr>
            <a:spLocks noGrp="1"/>
          </p:cNvSpPr>
          <p:nvPr>
            <p:ph type="subTitle" idx="1"/>
          </p:nvPr>
        </p:nvSpPr>
        <p:spPr>
          <a:xfrm>
            <a:off x="578652" y="4723637"/>
            <a:ext cx="5810718" cy="1481396"/>
          </a:xfrm>
        </p:spPr>
        <p:txBody>
          <a:bodyPr>
            <a:noAutofit/>
          </a:bodyPr>
          <a:lstStyle/>
          <a:p>
            <a:pPr algn="l">
              <a:lnSpc>
                <a:spcPct val="110000"/>
              </a:lnSpc>
              <a:spcBef>
                <a:spcPts val="0"/>
              </a:spcBef>
            </a:pPr>
            <a:r>
              <a:rPr lang="en-US" dirty="0" err="1"/>
              <a:t>Pipatphon</a:t>
            </a:r>
            <a:r>
              <a:rPr lang="en-US" dirty="0"/>
              <a:t> Lapamonpinyo, Ph.D.</a:t>
            </a:r>
          </a:p>
          <a:p>
            <a:pPr algn="l">
              <a:lnSpc>
                <a:spcPct val="110000"/>
              </a:lnSpc>
              <a:spcBef>
                <a:spcPts val="0"/>
              </a:spcBef>
            </a:pPr>
            <a:r>
              <a:rPr lang="en-US" dirty="0"/>
              <a:t>e-mail: </a:t>
            </a:r>
            <a:r>
              <a:rPr lang="en-US" dirty="0">
                <a:hlinkClick r:id="rId2"/>
              </a:rPr>
              <a:t>pipatphon.lap@mahidol.edu</a:t>
            </a:r>
            <a:endParaRPr lang="en-US" dirty="0"/>
          </a:p>
          <a:p>
            <a:pPr marL="1428750" indent="-1428750" algn="l">
              <a:lnSpc>
                <a:spcPct val="110000"/>
              </a:lnSpc>
              <a:spcBef>
                <a:spcPts val="0"/>
              </a:spcBef>
            </a:pPr>
            <a:r>
              <a:rPr lang="en-US" sz="2000" b="1" dirty="0"/>
              <a:t>Office Hours</a:t>
            </a:r>
            <a:r>
              <a:rPr lang="en-US" sz="2000" dirty="0"/>
              <a:t>: Open door policy and by appointment (Fri 10:00-11:30, Building#2 </a:t>
            </a:r>
            <a:r>
              <a:rPr lang="en-US" sz="1800" dirty="0"/>
              <a:t>R234)</a:t>
            </a:r>
            <a:endParaRPr lang="en-US" dirty="0"/>
          </a:p>
          <a:p>
            <a:pPr algn="l">
              <a:lnSpc>
                <a:spcPct val="110000"/>
              </a:lnSpc>
              <a:spcBef>
                <a:spcPts val="0"/>
              </a:spcBef>
            </a:pPr>
            <a:endParaRPr lang="en-US" dirty="0"/>
          </a:p>
        </p:txBody>
      </p:sp>
      <p:sp>
        <p:nvSpPr>
          <p:cNvPr id="19" name="Rectangle 14">
            <a:extLst>
              <a:ext uri="{FF2B5EF4-FFF2-40B4-BE49-F238E27FC236}">
                <a16:creationId xmlns:a16="http://schemas.microsoft.com/office/drawing/2014/main" id="{7945AD00-F967-454D-A4B2-39ABA5C88C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E9BC5B79-B912-427C-8219-E3E50943FC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Subtitle 7">
            <a:extLst>
              <a:ext uri="{FF2B5EF4-FFF2-40B4-BE49-F238E27FC236}">
                <a16:creationId xmlns:a16="http://schemas.microsoft.com/office/drawing/2014/main" id="{6D90FDBF-2D4D-7440-49F5-52F4EB8AE5B8}"/>
              </a:ext>
            </a:extLst>
          </p:cNvPr>
          <p:cNvSpPr txBox="1">
            <a:spLocks/>
          </p:cNvSpPr>
          <p:nvPr/>
        </p:nvSpPr>
        <p:spPr>
          <a:xfrm>
            <a:off x="6236040" y="4723637"/>
            <a:ext cx="5377306" cy="1481396"/>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lnSpc>
                <a:spcPct val="110000"/>
              </a:lnSpc>
              <a:spcBef>
                <a:spcPts val="0"/>
              </a:spcBef>
            </a:pPr>
            <a:r>
              <a:rPr lang="en-US" dirty="0"/>
              <a:t>Faculty of Engineering, </a:t>
            </a:r>
            <a:br>
              <a:rPr lang="en-US" dirty="0"/>
            </a:br>
            <a:r>
              <a:rPr lang="en-US" dirty="0"/>
              <a:t>Mahidol University</a:t>
            </a:r>
          </a:p>
        </p:txBody>
      </p:sp>
    </p:spTree>
    <p:extLst>
      <p:ext uri="{BB962C8B-B14F-4D97-AF65-F5344CB8AC3E}">
        <p14:creationId xmlns:p14="http://schemas.microsoft.com/office/powerpoint/2010/main" val="9230937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25F2-75B2-0457-811E-EB04AD903DB3}"/>
              </a:ext>
            </a:extLst>
          </p:cNvPr>
          <p:cNvSpPr>
            <a:spLocks noGrp="1"/>
          </p:cNvSpPr>
          <p:nvPr>
            <p:ph type="title"/>
          </p:nvPr>
        </p:nvSpPr>
        <p:spPr/>
        <p:txBody>
          <a:bodyPr/>
          <a:lstStyle/>
          <a:p>
            <a:r>
              <a:rPr lang="en-TH" b="1" dirty="0">
                <a:latin typeface="+mn-lt"/>
              </a:rPr>
              <a:t>2) CH2: Literature Review </a:t>
            </a:r>
            <a:r>
              <a:rPr lang="en-TH" dirty="0">
                <a:latin typeface="+mn-lt"/>
              </a:rPr>
              <a:t>(cont.)</a:t>
            </a:r>
            <a:endParaRPr lang="en-TH" dirty="0"/>
          </a:p>
        </p:txBody>
      </p:sp>
      <p:sp>
        <p:nvSpPr>
          <p:cNvPr id="3" name="Content Placeholder 2">
            <a:extLst>
              <a:ext uri="{FF2B5EF4-FFF2-40B4-BE49-F238E27FC236}">
                <a16:creationId xmlns:a16="http://schemas.microsoft.com/office/drawing/2014/main" id="{3AD0FA7D-931E-8919-2C28-3454723B26E5}"/>
              </a:ext>
            </a:extLst>
          </p:cNvPr>
          <p:cNvSpPr>
            <a:spLocks noGrp="1"/>
          </p:cNvSpPr>
          <p:nvPr>
            <p:ph idx="1"/>
          </p:nvPr>
        </p:nvSpPr>
        <p:spPr>
          <a:xfrm>
            <a:off x="267628" y="1447800"/>
            <a:ext cx="11664177" cy="5308600"/>
          </a:xfrm>
        </p:spPr>
        <p:txBody>
          <a:bodyPr>
            <a:noAutofit/>
          </a:bodyPr>
          <a:lstStyle/>
          <a:p>
            <a:pPr marL="0" marR="0" indent="0">
              <a:spcBef>
                <a:spcPts val="600"/>
              </a:spcBef>
              <a:spcAft>
                <a:spcPts val="600"/>
              </a:spcAft>
              <a:buNone/>
            </a:pPr>
            <a:r>
              <a:rPr lang="en-US" sz="2000" b="1" dirty="0">
                <a:effectLst/>
                <a:ea typeface="Times New Roman" panose="02020603050405020304" pitchFamily="18" charset="0"/>
              </a:rPr>
              <a:t>Suggested steps for doing a literature review:</a:t>
            </a:r>
          </a:p>
          <a:p>
            <a:pPr marL="342900" marR="0" indent="-342900">
              <a:spcBef>
                <a:spcPts val="600"/>
              </a:spcBef>
              <a:buFont typeface="+mj-lt"/>
              <a:buAutoNum type="arabicPeriod"/>
            </a:pPr>
            <a:r>
              <a:rPr lang="en-US" sz="1800" b="1" dirty="0">
                <a:solidFill>
                  <a:srgbClr val="0000FF"/>
                </a:solidFill>
                <a:ea typeface="Times New Roman" panose="02020603050405020304" pitchFamily="18" charset="0"/>
              </a:rPr>
              <a:t>F</a:t>
            </a:r>
            <a:r>
              <a:rPr lang="en-US" sz="1800" b="1" dirty="0">
                <a:solidFill>
                  <a:srgbClr val="0000FF"/>
                </a:solidFill>
                <a:effectLst/>
                <a:ea typeface="Times New Roman" panose="02020603050405020304" pitchFamily="18" charset="0"/>
              </a:rPr>
              <a:t>ind background information on your topic, </a:t>
            </a:r>
            <a:r>
              <a:rPr lang="en-US" sz="1800" b="1" u="sng" dirty="0">
                <a:solidFill>
                  <a:srgbClr val="0000FF"/>
                </a:solidFill>
                <a:effectLst/>
                <a:ea typeface="Times New Roman" panose="02020603050405020304" pitchFamily="18" charset="0"/>
              </a:rPr>
              <a:t>only from</a:t>
            </a:r>
            <a:r>
              <a:rPr lang="en-US" sz="1800" b="1" dirty="0">
                <a:solidFill>
                  <a:srgbClr val="0000FF"/>
                </a:solidFill>
                <a:effectLst/>
                <a:ea typeface="Times New Roman" panose="02020603050405020304" pitchFamily="18" charset="0"/>
              </a:rPr>
              <a:t> </a:t>
            </a:r>
            <a:r>
              <a:rPr lang="en-US" sz="2000" b="1" i="1" u="sng" dirty="0">
                <a:solidFill>
                  <a:srgbClr val="FF40FF"/>
                </a:solidFill>
                <a:effectLst/>
                <a:ea typeface="Times New Roman" panose="02020603050405020304" pitchFamily="18" charset="0"/>
              </a:rPr>
              <a:t>published articles/thesis</a:t>
            </a:r>
            <a:r>
              <a:rPr lang="en-US" sz="1800" b="1" dirty="0">
                <a:solidFill>
                  <a:srgbClr val="0000FF"/>
                </a:solidFill>
                <a:effectLst/>
                <a:ea typeface="Times New Roman" panose="02020603050405020304" pitchFamily="18" charset="0"/>
              </a:rPr>
              <a:t>:</a:t>
            </a:r>
            <a:endParaRPr lang="en-US" sz="1800" b="1" dirty="0">
              <a:solidFill>
                <a:srgbClr val="0000FF"/>
              </a:solidFill>
              <a:ea typeface="Times New Roman" panose="02020603050405020304" pitchFamily="18" charset="0"/>
            </a:endParaRPr>
          </a:p>
          <a:p>
            <a:pPr lvl="1"/>
            <a:r>
              <a:rPr lang="en-US" sz="1800" dirty="0">
                <a:solidFill>
                  <a:schemeClr val="tx1"/>
                </a:solidFill>
                <a:effectLst/>
                <a:ea typeface="Times New Roman" panose="02020603050405020304" pitchFamily="18" charset="0"/>
              </a:rPr>
              <a:t>Skim reference sources </a:t>
            </a:r>
            <a:r>
              <a:rPr lang="en-US" sz="1800" b="1" u="sng" dirty="0">
                <a:solidFill>
                  <a:srgbClr val="00B050"/>
                </a:solidFill>
                <a:effectLst/>
                <a:ea typeface="Times New Roman" panose="02020603050405020304" pitchFamily="18" charset="0"/>
              </a:rPr>
              <a:t>for abstract, introduction, and conclusion</a:t>
            </a:r>
            <a:r>
              <a:rPr lang="en-US" sz="1800" dirty="0">
                <a:solidFill>
                  <a:schemeClr val="tx1"/>
                </a:solidFill>
                <a:effectLst/>
                <a:ea typeface="Times New Roman" panose="02020603050405020304" pitchFamily="18" charset="0"/>
              </a:rPr>
              <a:t> </a:t>
            </a:r>
          </a:p>
          <a:p>
            <a:pPr marL="457200" lvl="1" indent="0">
              <a:buNone/>
            </a:pPr>
            <a:r>
              <a:rPr lang="en-US" sz="1800" dirty="0">
                <a:solidFill>
                  <a:schemeClr val="tx1"/>
                </a:solidFill>
                <a:effectLst/>
                <a:ea typeface="Times New Roman" panose="02020603050405020304" pitchFamily="18" charset="0"/>
              </a:rPr>
              <a:t>			   </a:t>
            </a:r>
            <a:r>
              <a:rPr lang="en-US" sz="1800" dirty="0">
                <a:solidFill>
                  <a:srgbClr val="C00000"/>
                </a:solidFill>
                <a:effectLst/>
                <a:highlight>
                  <a:srgbClr val="FFFF00"/>
                </a:highlight>
                <a:ea typeface="Times New Roman" panose="02020603050405020304" pitchFamily="18" charset="0"/>
              </a:rPr>
              <a:t>–</a:t>
            </a:r>
            <a:r>
              <a:rPr lang="en-US" sz="1800" b="1" dirty="0">
                <a:solidFill>
                  <a:srgbClr val="C00000"/>
                </a:solidFill>
                <a:effectLst/>
                <a:highlight>
                  <a:srgbClr val="FFFF00"/>
                </a:highlight>
                <a:ea typeface="Times New Roman" panose="02020603050405020304" pitchFamily="18" charset="0"/>
              </a:rPr>
              <a:t>&gt; 1. </a:t>
            </a:r>
            <a:r>
              <a:rPr lang="en-US" sz="1800" b="1" u="sng" dirty="0">
                <a:solidFill>
                  <a:srgbClr val="C00000"/>
                </a:solidFill>
                <a:highlight>
                  <a:srgbClr val="FFFF00"/>
                </a:highlight>
                <a:ea typeface="Times New Roman" panose="02020603050405020304" pitchFamily="18" charset="0"/>
              </a:rPr>
              <a:t>Main Contributions/Key Findings *</a:t>
            </a:r>
          </a:p>
          <a:p>
            <a:pPr marL="457200" lvl="1" indent="0">
              <a:spcAft>
                <a:spcPts val="1200"/>
              </a:spcAft>
              <a:buNone/>
            </a:pPr>
            <a:r>
              <a:rPr lang="en-US" sz="1800" b="1" dirty="0">
                <a:solidFill>
                  <a:srgbClr val="C00000"/>
                </a:solidFill>
                <a:ea typeface="Times New Roman" panose="02020603050405020304" pitchFamily="18" charset="0"/>
              </a:rPr>
              <a:t>			   </a:t>
            </a:r>
            <a:r>
              <a:rPr lang="en-US" sz="1800" dirty="0">
                <a:solidFill>
                  <a:srgbClr val="C00000"/>
                </a:solidFill>
                <a:effectLst/>
                <a:highlight>
                  <a:srgbClr val="FFFF00"/>
                </a:highlight>
                <a:ea typeface="Times New Roman" panose="02020603050405020304" pitchFamily="18" charset="0"/>
              </a:rPr>
              <a:t>–</a:t>
            </a:r>
            <a:r>
              <a:rPr lang="en-US" sz="1800" b="1" dirty="0">
                <a:solidFill>
                  <a:srgbClr val="C00000"/>
                </a:solidFill>
                <a:effectLst/>
                <a:highlight>
                  <a:srgbClr val="FFFF00"/>
                </a:highlight>
                <a:ea typeface="Times New Roman" panose="02020603050405020304" pitchFamily="18" charset="0"/>
              </a:rPr>
              <a:t>&gt; </a:t>
            </a:r>
            <a:r>
              <a:rPr lang="en-US" sz="1800" b="1" dirty="0">
                <a:solidFill>
                  <a:srgbClr val="C00000"/>
                </a:solidFill>
                <a:highlight>
                  <a:srgbClr val="FFFF00"/>
                </a:highlight>
                <a:ea typeface="Times New Roman" panose="02020603050405020304" pitchFamily="18" charset="0"/>
              </a:rPr>
              <a:t>2. </a:t>
            </a:r>
            <a:r>
              <a:rPr lang="en-US" sz="1800" b="1" u="sng" dirty="0">
                <a:solidFill>
                  <a:srgbClr val="C00000"/>
                </a:solidFill>
                <a:highlight>
                  <a:srgbClr val="FFFF00"/>
                </a:highlight>
                <a:ea typeface="Times New Roman" panose="02020603050405020304" pitchFamily="18" charset="0"/>
              </a:rPr>
              <a:t>Data &amp; Method used/proposed    *</a:t>
            </a:r>
            <a:endParaRPr lang="en-US" sz="1800" b="1" dirty="0">
              <a:solidFill>
                <a:srgbClr val="C00000"/>
              </a:solidFill>
              <a:highlight>
                <a:srgbClr val="FFFF00"/>
              </a:highlight>
              <a:ea typeface="Times New Roman" panose="02020603050405020304" pitchFamily="18" charset="0"/>
            </a:endParaRPr>
          </a:p>
          <a:p>
            <a:pPr marL="342900" marR="0" indent="-342900">
              <a:spcBef>
                <a:spcPts val="600"/>
              </a:spcBef>
              <a:buFont typeface="+mj-lt"/>
              <a:buAutoNum type="arabicPeriod"/>
            </a:pPr>
            <a:r>
              <a:rPr lang="en-US" sz="1800" b="1" dirty="0">
                <a:solidFill>
                  <a:srgbClr val="0000FF"/>
                </a:solidFill>
                <a:effectLst/>
                <a:ea typeface="Times New Roman" panose="02020603050405020304" pitchFamily="18" charset="0"/>
              </a:rPr>
              <a:t>Find additional </a:t>
            </a:r>
            <a:r>
              <a:rPr lang="en-US" sz="2000" b="1" i="1" u="sng" dirty="0">
                <a:solidFill>
                  <a:srgbClr val="FF40FF"/>
                </a:solidFill>
                <a:effectLst/>
                <a:ea typeface="Times New Roman" panose="02020603050405020304" pitchFamily="18" charset="0"/>
              </a:rPr>
              <a:t>relevant published article</a:t>
            </a:r>
            <a:r>
              <a:rPr lang="en-US" sz="2000" b="1" u="sng" dirty="0">
                <a:solidFill>
                  <a:srgbClr val="FF40FF"/>
                </a:solidFill>
                <a:effectLst/>
                <a:ea typeface="Times New Roman" panose="02020603050405020304" pitchFamily="18" charset="0"/>
              </a:rPr>
              <a:t>s</a:t>
            </a:r>
            <a:r>
              <a:rPr lang="en-US" sz="1800" dirty="0">
                <a:effectLst/>
                <a:ea typeface="Times New Roman" panose="02020603050405020304" pitchFamily="18" charset="0"/>
              </a:rPr>
              <a:t> from </a:t>
            </a:r>
            <a:r>
              <a:rPr lang="en-US" sz="1800" dirty="0">
                <a:solidFill>
                  <a:schemeClr val="tx1"/>
                </a:solidFill>
                <a:effectLst/>
                <a:ea typeface="Times New Roman" panose="02020603050405020304" pitchFamily="18" charset="0"/>
              </a:rPr>
              <a:t>bibliographies or citations of primary/secondary sources</a:t>
            </a:r>
            <a:r>
              <a:rPr lang="en-US" sz="1800" dirty="0">
                <a:effectLst/>
                <a:ea typeface="Times New Roman" panose="02020603050405020304" pitchFamily="18" charset="0"/>
              </a:rPr>
              <a:t>:</a:t>
            </a:r>
          </a:p>
          <a:p>
            <a:pPr lvl="1"/>
            <a:r>
              <a:rPr lang="en-US" sz="1800" dirty="0">
                <a:solidFill>
                  <a:schemeClr val="tx1"/>
                </a:solidFill>
                <a:effectLst/>
                <a:ea typeface="Times New Roman" panose="02020603050405020304" pitchFamily="18" charset="0"/>
              </a:rPr>
              <a:t>Find out </a:t>
            </a:r>
            <a:r>
              <a:rPr lang="en-US" sz="1800" b="1" u="sng" dirty="0">
                <a:solidFill>
                  <a:srgbClr val="00B050"/>
                </a:solidFill>
                <a:effectLst/>
                <a:ea typeface="Times New Roman" panose="02020603050405020304" pitchFamily="18" charset="0"/>
              </a:rPr>
              <a:t>what has been done!</a:t>
            </a:r>
            <a:endParaRPr lang="en-US" sz="1800" b="1" u="sng" dirty="0">
              <a:solidFill>
                <a:srgbClr val="00B050"/>
              </a:solidFill>
              <a:ea typeface="Times New Roman" panose="02020603050405020304" pitchFamily="18" charset="0"/>
            </a:endParaRPr>
          </a:p>
          <a:p>
            <a:pPr lvl="1">
              <a:buClr>
                <a:schemeClr val="tx1"/>
              </a:buClr>
            </a:pPr>
            <a:r>
              <a:rPr lang="en-US" sz="1800" b="1" u="sng" dirty="0">
                <a:solidFill>
                  <a:srgbClr val="00B050"/>
                </a:solidFill>
                <a:ea typeface="Times New Roman" panose="02020603050405020304" pitchFamily="18" charset="0"/>
              </a:rPr>
              <a:t>Discover what appropriate methodologies</a:t>
            </a:r>
            <a:r>
              <a:rPr lang="en-US" sz="1800" dirty="0">
                <a:ea typeface="Times New Roman" panose="02020603050405020304" pitchFamily="18" charset="0"/>
              </a:rPr>
              <a:t> used in that research/</a:t>
            </a:r>
            <a:r>
              <a:rPr lang="en-US" sz="1800" dirty="0" err="1">
                <a:ea typeface="Times New Roman" panose="02020603050405020304" pitchFamily="18" charset="0"/>
              </a:rPr>
              <a:t>wors</a:t>
            </a:r>
            <a:endParaRPr lang="en-US" sz="1800" dirty="0">
              <a:ea typeface="Times New Roman" panose="02020603050405020304" pitchFamily="18" charset="0"/>
            </a:endParaRPr>
          </a:p>
          <a:p>
            <a:pPr lvl="1"/>
            <a:r>
              <a:rPr lang="en-US" sz="1800" dirty="0">
                <a:ea typeface="Times New Roman" panose="02020603050405020304" pitchFamily="18" charset="0"/>
              </a:rPr>
              <a:t>Find out</a:t>
            </a:r>
            <a:r>
              <a:rPr lang="en-US" sz="1800" dirty="0">
                <a:solidFill>
                  <a:schemeClr val="tx1"/>
                </a:solidFill>
                <a:effectLst/>
                <a:ea typeface="Times New Roman" panose="02020603050405020304" pitchFamily="18" charset="0"/>
              </a:rPr>
              <a:t> </a:t>
            </a:r>
            <a:r>
              <a:rPr lang="en-US" sz="1800" b="1" u="sng" dirty="0">
                <a:solidFill>
                  <a:srgbClr val="00B050"/>
                </a:solidFill>
                <a:effectLst/>
                <a:ea typeface="Times New Roman" panose="02020603050405020304" pitchFamily="18" charset="0"/>
              </a:rPr>
              <a:t>a need for further research/implementation</a:t>
            </a:r>
            <a:r>
              <a:rPr lang="en-US" sz="1800" b="1" dirty="0">
                <a:solidFill>
                  <a:srgbClr val="00B050"/>
                </a:solidFill>
                <a:effectLst/>
                <a:ea typeface="Times New Roman" panose="02020603050405020304" pitchFamily="18" charset="0"/>
              </a:rPr>
              <a:t> </a:t>
            </a:r>
            <a:r>
              <a:rPr lang="en-US" sz="1800" i="1" dirty="0">
                <a:effectLst/>
                <a:ea typeface="Times New Roman" panose="02020603050405020304" pitchFamily="18" charset="0"/>
              </a:rPr>
              <a:t>&lt;t</a:t>
            </a:r>
            <a:r>
              <a:rPr lang="en-US" sz="1800" i="1" dirty="0">
                <a:ea typeface="Times New Roman" panose="02020603050405020304" pitchFamily="18" charset="0"/>
              </a:rPr>
              <a:t>ypically, stated in conclusion/future work&gt;</a:t>
            </a:r>
          </a:p>
          <a:p>
            <a:pPr marL="457200" lvl="1" indent="0">
              <a:spcAft>
                <a:spcPts val="1200"/>
              </a:spcAft>
              <a:buClr>
                <a:schemeClr val="tx1"/>
              </a:buClr>
              <a:buNone/>
            </a:pPr>
            <a:r>
              <a:rPr lang="en-US" sz="1800" b="1" dirty="0">
                <a:solidFill>
                  <a:srgbClr val="C00000"/>
                </a:solidFill>
                <a:ea typeface="Times New Roman" panose="02020603050405020304" pitchFamily="18" charset="0"/>
              </a:rPr>
              <a:t>	              </a:t>
            </a:r>
            <a:r>
              <a:rPr lang="en-US" sz="1800" b="1" dirty="0">
                <a:solidFill>
                  <a:srgbClr val="C00000"/>
                </a:solidFill>
                <a:highlight>
                  <a:srgbClr val="FFFF00"/>
                </a:highlight>
                <a:ea typeface="Times New Roman" panose="02020603050405020304" pitchFamily="18" charset="0"/>
              </a:rPr>
              <a:t>–&gt; 3. Identify </a:t>
            </a:r>
            <a:r>
              <a:rPr lang="en-US" sz="1800" b="1" u="sng" dirty="0">
                <a:solidFill>
                  <a:srgbClr val="C00000"/>
                </a:solidFill>
                <a:highlight>
                  <a:srgbClr val="FFFF00"/>
                </a:highlight>
                <a:ea typeface="Times New Roman" panose="02020603050405020304" pitchFamily="18" charset="0"/>
              </a:rPr>
              <a:t>research gaps</a:t>
            </a:r>
            <a:r>
              <a:rPr lang="en-US" sz="1800" b="1" dirty="0">
                <a:solidFill>
                  <a:srgbClr val="C00000"/>
                </a:solidFill>
                <a:highlight>
                  <a:srgbClr val="FFFF00"/>
                </a:highlight>
                <a:ea typeface="Times New Roman" panose="02020603050405020304" pitchFamily="18" charset="0"/>
              </a:rPr>
              <a:t>/</a:t>
            </a:r>
            <a:r>
              <a:rPr lang="en-US" sz="1800" b="1" u="sng" dirty="0">
                <a:solidFill>
                  <a:srgbClr val="C00000"/>
                </a:solidFill>
                <a:highlight>
                  <a:srgbClr val="FFFF00"/>
                </a:highlight>
                <a:ea typeface="Times New Roman" panose="02020603050405020304" pitchFamily="18" charset="0"/>
              </a:rPr>
              <a:t>problems</a:t>
            </a:r>
            <a:r>
              <a:rPr lang="en-US" sz="1800" b="1" dirty="0">
                <a:solidFill>
                  <a:srgbClr val="C00000"/>
                </a:solidFill>
                <a:highlight>
                  <a:srgbClr val="FFFF00"/>
                </a:highlight>
                <a:ea typeface="Times New Roman" panose="02020603050405020304" pitchFamily="18" charset="0"/>
              </a:rPr>
              <a:t>! *</a:t>
            </a:r>
            <a:r>
              <a:rPr lang="en-US" sz="1800" dirty="0">
                <a:ea typeface="Times New Roman" panose="02020603050405020304" pitchFamily="18" charset="0"/>
              </a:rPr>
              <a:t> </a:t>
            </a:r>
          </a:p>
          <a:p>
            <a:pPr marL="342900" indent="-342900">
              <a:buClr>
                <a:srgbClr val="0000FF"/>
              </a:buClr>
              <a:buFont typeface="+mj-lt"/>
              <a:buAutoNum type="arabicPeriod"/>
            </a:pPr>
            <a:r>
              <a:rPr lang="en-US" sz="1800" b="1" u="sng" dirty="0">
                <a:solidFill>
                  <a:srgbClr val="0000FF"/>
                </a:solidFill>
              </a:rPr>
              <a:t>Repeat step 1-2 until you are in a better position</a:t>
            </a:r>
            <a:r>
              <a:rPr lang="en-US" sz="1800" b="1" dirty="0">
                <a:solidFill>
                  <a:srgbClr val="0000FF"/>
                </a:solidFill>
              </a:rPr>
              <a:t> </a:t>
            </a:r>
            <a:r>
              <a:rPr lang="en-US" sz="1800" b="1" dirty="0"/>
              <a:t>to understand, interpret, and analyze the previous works:</a:t>
            </a:r>
          </a:p>
          <a:p>
            <a:pPr lvl="1">
              <a:spcBef>
                <a:spcPts val="600"/>
              </a:spcBef>
              <a:buClr>
                <a:schemeClr val="tx1"/>
              </a:buClr>
            </a:pPr>
            <a:r>
              <a:rPr lang="en-US" sz="1800" dirty="0">
                <a:solidFill>
                  <a:schemeClr val="tx1"/>
                </a:solidFill>
                <a:effectLst/>
                <a:ea typeface="Times New Roman" panose="02020603050405020304" pitchFamily="18" charset="0"/>
              </a:rPr>
              <a:t>State an </a:t>
            </a:r>
            <a:r>
              <a:rPr lang="en-US" sz="1800" b="1" u="sng" dirty="0">
                <a:solidFill>
                  <a:schemeClr val="tx1"/>
                </a:solidFill>
                <a:effectLst/>
                <a:ea typeface="Times New Roman" panose="02020603050405020304" pitchFamily="18" charset="0"/>
              </a:rPr>
              <a:t>interpretation of your own</a:t>
            </a:r>
            <a:r>
              <a:rPr lang="en-US" sz="1800" dirty="0">
                <a:solidFill>
                  <a:schemeClr val="tx1"/>
                </a:solidFill>
                <a:effectLst/>
                <a:ea typeface="Times New Roman" panose="02020603050405020304" pitchFamily="18" charset="0"/>
              </a:rPr>
              <a:t> and look for </a:t>
            </a:r>
            <a:r>
              <a:rPr lang="en-US" sz="1800" u="sng" dirty="0">
                <a:solidFill>
                  <a:schemeClr val="tx1"/>
                </a:solidFill>
                <a:effectLst/>
                <a:ea typeface="Times New Roman" panose="02020603050405020304" pitchFamily="18" charset="0"/>
              </a:rPr>
              <a:t>more related published works</a:t>
            </a:r>
            <a:r>
              <a:rPr lang="en-US" sz="1800" dirty="0">
                <a:solidFill>
                  <a:schemeClr val="tx1"/>
                </a:solidFill>
                <a:effectLst/>
                <a:ea typeface="Times New Roman" panose="02020603050405020304" pitchFamily="18" charset="0"/>
              </a:rPr>
              <a:t> as needed.  </a:t>
            </a:r>
          </a:p>
          <a:p>
            <a:pPr lvl="1">
              <a:spcBef>
                <a:spcPts val="600"/>
              </a:spcBef>
              <a:buClr>
                <a:schemeClr val="tx1"/>
              </a:buClr>
            </a:pPr>
            <a:r>
              <a:rPr lang="en-US" sz="1800" u="sng" dirty="0">
                <a:ea typeface="Times New Roman" panose="02020603050405020304" pitchFamily="18" charset="0"/>
              </a:rPr>
              <a:t>C</a:t>
            </a:r>
            <a:r>
              <a:rPr lang="en-US" sz="1800" u="sng" dirty="0">
                <a:solidFill>
                  <a:schemeClr val="tx1"/>
                </a:solidFill>
                <a:effectLst/>
                <a:ea typeface="Times New Roman" panose="02020603050405020304" pitchFamily="18" charset="0"/>
              </a:rPr>
              <a:t>reate more original data</a:t>
            </a:r>
            <a:r>
              <a:rPr lang="en-US" sz="1800" dirty="0">
                <a:solidFill>
                  <a:schemeClr val="tx1"/>
                </a:solidFill>
                <a:effectLst/>
                <a:ea typeface="Times New Roman" panose="02020603050405020304" pitchFamily="18" charset="0"/>
              </a:rPr>
              <a:t> </a:t>
            </a:r>
            <a:r>
              <a:rPr lang="en-US" sz="1800" b="1" dirty="0">
                <a:solidFill>
                  <a:srgbClr val="C00000"/>
                </a:solidFill>
                <a:effectLst/>
                <a:ea typeface="Times New Roman" panose="02020603050405020304" pitchFamily="18" charset="0"/>
              </a:rPr>
              <a:t>to confirm or refute your hypothesis</a:t>
            </a:r>
          </a:p>
          <a:p>
            <a:pPr lvl="1">
              <a:spcBef>
                <a:spcPts val="600"/>
              </a:spcBef>
              <a:spcAft>
                <a:spcPts val="1000"/>
              </a:spcAft>
              <a:buClr>
                <a:schemeClr val="tx1"/>
              </a:buClr>
            </a:pPr>
            <a:r>
              <a:rPr lang="en-US" sz="1800" b="1" dirty="0">
                <a:solidFill>
                  <a:srgbClr val="C00000"/>
                </a:solidFill>
                <a:effectLst/>
                <a:ea typeface="Times New Roman" panose="02020603050405020304" pitchFamily="18" charset="0"/>
              </a:rPr>
              <a:t>Com</a:t>
            </a:r>
            <a:r>
              <a:rPr lang="en-US" sz="1800" b="1" dirty="0">
                <a:solidFill>
                  <a:srgbClr val="C00000"/>
                </a:solidFill>
                <a:ea typeface="Times New Roman" panose="02020603050405020304" pitchFamily="18" charset="0"/>
              </a:rPr>
              <a:t>e up with</a:t>
            </a:r>
            <a:r>
              <a:rPr lang="en-US" sz="1800" b="1" dirty="0">
                <a:solidFill>
                  <a:srgbClr val="C00000"/>
                </a:solidFill>
                <a:effectLst/>
                <a:ea typeface="Times New Roman" panose="02020603050405020304" pitchFamily="18" charset="0"/>
              </a:rPr>
              <a:t> </a:t>
            </a:r>
            <a:r>
              <a:rPr lang="en-US" sz="1800" b="1" dirty="0">
                <a:solidFill>
                  <a:srgbClr val="00B050"/>
                </a:solidFill>
                <a:effectLst/>
                <a:ea typeface="Times New Roman" panose="02020603050405020304" pitchFamily="18" charset="0"/>
              </a:rPr>
              <a:t>prospective methods/designs/solutions </a:t>
            </a:r>
            <a:r>
              <a:rPr lang="en-US" sz="1800" b="1" dirty="0">
                <a:ea typeface="Times New Roman" panose="02020603050405020304" pitchFamily="18" charset="0"/>
              </a:rPr>
              <a:t>for your own work/thesis</a:t>
            </a:r>
            <a:endParaRPr lang="en-US" sz="1100" dirty="0">
              <a:effectLst/>
              <a:ea typeface="Times New Roman" panose="02020603050405020304" pitchFamily="18" charset="0"/>
            </a:endParaRPr>
          </a:p>
          <a:p>
            <a:pPr marL="0" indent="0">
              <a:spcBef>
                <a:spcPts val="800"/>
              </a:spcBef>
              <a:buNone/>
            </a:pPr>
            <a:r>
              <a:rPr lang="en-US" sz="1100" i="1" dirty="0">
                <a:solidFill>
                  <a:schemeClr val="tx1"/>
                </a:solidFill>
                <a:effectLst/>
                <a:ea typeface="Times New Roman" panose="02020603050405020304" pitchFamily="18" charset="0"/>
              </a:rPr>
              <a:t>Ref: Missy Harvey, “What Is a Literature Review</a:t>
            </a:r>
            <a:r>
              <a:rPr lang="en-US" sz="1100" i="1" dirty="0">
                <a:solidFill>
                  <a:schemeClr val="tx1"/>
                </a:solidFill>
              </a:rPr>
              <a:t>?”,2010.</a:t>
            </a:r>
          </a:p>
          <a:p>
            <a:endParaRPr lang="en-TH" sz="3200" dirty="0"/>
          </a:p>
        </p:txBody>
      </p:sp>
      <p:sp>
        <p:nvSpPr>
          <p:cNvPr id="5" name="TextBox 4">
            <a:extLst>
              <a:ext uri="{FF2B5EF4-FFF2-40B4-BE49-F238E27FC236}">
                <a16:creationId xmlns:a16="http://schemas.microsoft.com/office/drawing/2014/main" id="{EDE3293F-1A34-DC8A-64A0-E372E9980A2A}"/>
              </a:ext>
            </a:extLst>
          </p:cNvPr>
          <p:cNvSpPr txBox="1"/>
          <p:nvPr/>
        </p:nvSpPr>
        <p:spPr>
          <a:xfrm>
            <a:off x="8838272" y="564375"/>
            <a:ext cx="3086100" cy="1213217"/>
          </a:xfrm>
          <a:prstGeom prst="rect">
            <a:avLst/>
          </a:prstGeom>
          <a:noFill/>
          <a:ln>
            <a:solidFill>
              <a:srgbClr val="FFC000"/>
            </a:solidFill>
          </a:ln>
        </p:spPr>
        <p:txBody>
          <a:bodyPr wrap="square">
            <a:spAutoFit/>
          </a:bodyPr>
          <a:lstStyle/>
          <a:p>
            <a:pPr>
              <a:lnSpc>
                <a:spcPct val="107000"/>
              </a:lnSpc>
              <a:spcAft>
                <a:spcPts val="800"/>
              </a:spcAft>
            </a:pPr>
            <a:r>
              <a:rPr lang="en-US" sz="1200" b="1" u="sng" dirty="0">
                <a:effectLst/>
                <a:ea typeface="Times New Roman" panose="02020603050405020304" pitchFamily="18" charset="0"/>
                <a:cs typeface="Cordia New" panose="020B0304020202020204" pitchFamily="34" charset="-34"/>
              </a:rPr>
              <a:t>Week#6 - </a:t>
            </a:r>
            <a:r>
              <a:rPr lang="en-US" sz="1200" b="1" u="sng" dirty="0">
                <a:effectLst/>
                <a:ea typeface="Times New Roman" panose="02020603050405020304" pitchFamily="18" charset="0"/>
              </a:rPr>
              <a:t>10/20</a:t>
            </a:r>
            <a:r>
              <a:rPr lang="en-TH" sz="1200" b="1" u="sng" dirty="0">
                <a:effectLst/>
              </a:rPr>
              <a:t>  in Class</a:t>
            </a:r>
            <a:endParaRPr lang="en-US" sz="1200" b="1" u="sng" dirty="0">
              <a:solidFill>
                <a:srgbClr val="2E74B5"/>
              </a:solidFill>
              <a:effectLst/>
              <a:ea typeface="Times New Roman" panose="02020603050405020304" pitchFamily="18" charset="0"/>
              <a:cs typeface="Cordia New" panose="020B0304020202020204" pitchFamily="34" charset="-34"/>
            </a:endParaRPr>
          </a:p>
          <a:p>
            <a:pPr>
              <a:lnSpc>
                <a:spcPct val="107000"/>
              </a:lnSpc>
              <a:spcAft>
                <a:spcPts val="800"/>
              </a:spcAft>
            </a:pPr>
            <a:r>
              <a:rPr lang="en-US" sz="1200" b="1" dirty="0">
                <a:solidFill>
                  <a:srgbClr val="C00000"/>
                </a:solidFill>
                <a:ea typeface="Times New Roman" panose="02020603050405020304" pitchFamily="18" charset="0"/>
                <a:cs typeface="Cordia New" panose="020B0304020202020204" pitchFamily="34" charset="-34"/>
              </a:rPr>
              <a:t>Each presents a published articles (In-C)</a:t>
            </a:r>
            <a:endParaRPr lang="en-TH" sz="1200" b="1" dirty="0">
              <a:solidFill>
                <a:srgbClr val="C00000"/>
              </a:solidFill>
              <a:ea typeface="Times New Roman" panose="02020603050405020304" pitchFamily="18" charset="0"/>
              <a:cs typeface="Cordia New" panose="020B0304020202020204" pitchFamily="34" charset="-34"/>
            </a:endParaRPr>
          </a:p>
          <a:p>
            <a:pPr>
              <a:lnSpc>
                <a:spcPct val="107000"/>
              </a:lnSpc>
              <a:spcAft>
                <a:spcPts val="800"/>
              </a:spcAft>
            </a:pPr>
            <a:r>
              <a:rPr lang="en-US" sz="1200" b="1" dirty="0">
                <a:solidFill>
                  <a:srgbClr val="2E74B5"/>
                </a:solidFill>
                <a:effectLst/>
                <a:ea typeface="Times New Roman" panose="02020603050405020304" pitchFamily="18" charset="0"/>
                <a:cs typeface="Cordia New" panose="020B0304020202020204" pitchFamily="34" charset="-34"/>
              </a:rPr>
              <a:t>Submit Progress Report#2.1 – CH2 (In-C) (#4)</a:t>
            </a:r>
            <a:endParaRPr lang="en-TH" sz="1200" dirty="0">
              <a:effectLst/>
              <a:ea typeface="Times New Roman" panose="02020603050405020304" pitchFamily="18" charset="0"/>
              <a:cs typeface="Cordia New" panose="020B0304020202020204" pitchFamily="34" charset="-34"/>
            </a:endParaRPr>
          </a:p>
          <a:p>
            <a:pPr marL="742950" lvl="1" indent="-285750">
              <a:lnSpc>
                <a:spcPct val="107000"/>
              </a:lnSpc>
              <a:spcAft>
                <a:spcPts val="800"/>
              </a:spcAft>
              <a:buFont typeface="Courier New" panose="02070309020205020404" pitchFamily="49" charset="0"/>
              <a:buChar char="o"/>
            </a:pPr>
            <a:r>
              <a:rPr lang="en-US" sz="1200" b="1" dirty="0">
                <a:solidFill>
                  <a:srgbClr val="2E74B5"/>
                </a:solidFill>
                <a:effectLst/>
                <a:ea typeface="Times New Roman" panose="02020603050405020304" pitchFamily="18" charset="0"/>
                <a:cs typeface="Cordia New" panose="020B0304020202020204" pitchFamily="34" charset="-34"/>
              </a:rPr>
              <a:t>3 or more Academic Papers</a:t>
            </a:r>
            <a:endParaRPr lang="en-TH" sz="1200" dirty="0">
              <a:effectLst/>
              <a:ea typeface="Times New Roman" panose="02020603050405020304" pitchFamily="18" charset="0"/>
              <a:cs typeface="Cordia New" panose="020B0304020202020204" pitchFamily="34" charset="-34"/>
            </a:endParaRPr>
          </a:p>
        </p:txBody>
      </p:sp>
    </p:spTree>
    <p:extLst>
      <p:ext uri="{BB962C8B-B14F-4D97-AF65-F5344CB8AC3E}">
        <p14:creationId xmlns:p14="http://schemas.microsoft.com/office/powerpoint/2010/main" val="16304041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DF0830F-E7D4-2271-A1F8-D2268BF7628C}"/>
              </a:ext>
            </a:extLst>
          </p:cNvPr>
          <p:cNvSpPr>
            <a:spLocks noGrp="1"/>
          </p:cNvSpPr>
          <p:nvPr>
            <p:ph type="title"/>
          </p:nvPr>
        </p:nvSpPr>
        <p:spPr/>
        <p:txBody>
          <a:bodyPr>
            <a:normAutofit fontScale="90000"/>
          </a:bodyPr>
          <a:lstStyle/>
          <a:p>
            <a:r>
              <a:rPr lang="en-US" sz="4400" b="1" dirty="0">
                <a:latin typeface="+mn-lt"/>
              </a:rPr>
              <a:t>Useful sources for finding published article/references</a:t>
            </a:r>
            <a:endParaRPr lang="en-US" b="1" dirty="0">
              <a:latin typeface="+mn-lt"/>
            </a:endParaRPr>
          </a:p>
        </p:txBody>
      </p:sp>
      <p:sp>
        <p:nvSpPr>
          <p:cNvPr id="8" name="Content Placeholder 7">
            <a:extLst>
              <a:ext uri="{FF2B5EF4-FFF2-40B4-BE49-F238E27FC236}">
                <a16:creationId xmlns:a16="http://schemas.microsoft.com/office/drawing/2014/main" id="{7D7AD9E3-C848-BCEA-2C24-87235286872D}"/>
              </a:ext>
            </a:extLst>
          </p:cNvPr>
          <p:cNvSpPr>
            <a:spLocks noGrp="1"/>
          </p:cNvSpPr>
          <p:nvPr>
            <p:ph idx="1"/>
          </p:nvPr>
        </p:nvSpPr>
        <p:spPr/>
        <p:txBody>
          <a:bodyPr/>
          <a:lstStyle/>
          <a:p>
            <a:pPr marL="0" indent="0">
              <a:lnSpc>
                <a:spcPct val="100000"/>
              </a:lnSpc>
              <a:spcBef>
                <a:spcPts val="1200"/>
              </a:spcBef>
              <a:buNone/>
            </a:pPr>
            <a:r>
              <a:rPr lang="en-US" sz="2000" b="1" dirty="0"/>
              <a:t>Mahidol E-Database: </a:t>
            </a:r>
            <a:r>
              <a:rPr lang="en-US" sz="2000" b="1" dirty="0">
                <a:solidFill>
                  <a:srgbClr val="C00000"/>
                </a:solidFill>
                <a:hlinkClick r:id="rId2">
                  <a:extLst>
                    <a:ext uri="{A12FA001-AC4F-418D-AE19-62706E023703}">
                      <ahyp:hlinkClr xmlns:ahyp="http://schemas.microsoft.com/office/drawing/2018/hyperlinkcolor" val="tx"/>
                    </a:ext>
                  </a:extLst>
                </a:hlinkClick>
              </a:rPr>
              <a:t>https://stang.sc.mahidol.ac.th/online/ebase.php</a:t>
            </a:r>
            <a:endParaRPr lang="en-US" sz="2000" dirty="0">
              <a:solidFill>
                <a:srgbClr val="C00000"/>
              </a:solidFill>
            </a:endParaRPr>
          </a:p>
          <a:p>
            <a:pPr marL="400050" indent="-285750">
              <a:lnSpc>
                <a:spcPct val="100000"/>
              </a:lnSpc>
              <a:spcBef>
                <a:spcPts val="1200"/>
              </a:spcBef>
              <a:buFont typeface="Wingdings" panose="05000000000000000000" pitchFamily="2" charset="2"/>
              <a:buChar char="Ø"/>
            </a:pPr>
            <a:r>
              <a:rPr lang="en-US" sz="2000" b="0" i="0" u="none" strike="noStrike" dirty="0">
                <a:solidFill>
                  <a:srgbClr val="0000FF"/>
                </a:solidFill>
                <a:effectLst/>
                <a:highlight>
                  <a:srgbClr val="FFFF00"/>
                </a:highlight>
                <a:hlinkClick r:id="rId3">
                  <a:extLst>
                    <a:ext uri="{A12FA001-AC4F-418D-AE19-62706E023703}">
                      <ahyp:hlinkClr xmlns:ahyp="http://schemas.microsoft.com/office/drawing/2018/hyperlinkcolor" val="tx"/>
                    </a:ext>
                  </a:extLst>
                </a:hlinkClick>
              </a:rPr>
              <a:t>IEEE Xplore Digital Library</a:t>
            </a:r>
            <a:endParaRPr lang="en-US" sz="2000" b="0" i="0" u="none" strike="noStrike" dirty="0">
              <a:solidFill>
                <a:srgbClr val="0000FF"/>
              </a:solidFill>
              <a:effectLst/>
              <a:highlight>
                <a:srgbClr val="FFFF00"/>
              </a:highlight>
            </a:endParaRPr>
          </a:p>
          <a:p>
            <a:pPr marL="400050" indent="-285750">
              <a:lnSpc>
                <a:spcPct val="100000"/>
              </a:lnSpc>
              <a:spcBef>
                <a:spcPts val="1200"/>
              </a:spcBef>
              <a:buFont typeface="Wingdings" panose="05000000000000000000" pitchFamily="2" charset="2"/>
              <a:buChar char="Ø"/>
            </a:pPr>
            <a:r>
              <a:rPr lang="en-US" sz="2000" b="0" i="0" u="none" strike="noStrike" dirty="0">
                <a:solidFill>
                  <a:srgbClr val="0000FF"/>
                </a:solidFill>
                <a:effectLst/>
                <a:highlight>
                  <a:srgbClr val="FFFF00"/>
                </a:highlight>
                <a:hlinkClick r:id="rId4">
                  <a:extLst>
                    <a:ext uri="{A12FA001-AC4F-418D-AE19-62706E023703}">
                      <ahyp:hlinkClr xmlns:ahyp="http://schemas.microsoft.com/office/drawing/2018/hyperlinkcolor" val="tx"/>
                    </a:ext>
                  </a:extLst>
                </a:hlinkClick>
              </a:rPr>
              <a:t>ScienceDirect</a:t>
            </a:r>
            <a:endParaRPr lang="en-US" sz="2000" dirty="0">
              <a:solidFill>
                <a:srgbClr val="0000FF"/>
              </a:solidFill>
              <a:highlight>
                <a:srgbClr val="FFFF00"/>
              </a:highlight>
            </a:endParaRPr>
          </a:p>
          <a:p>
            <a:pPr marL="400050" indent="-285750">
              <a:lnSpc>
                <a:spcPct val="100000"/>
              </a:lnSpc>
              <a:spcBef>
                <a:spcPts val="1200"/>
              </a:spcBef>
              <a:buFont typeface="Wingdings" panose="05000000000000000000" pitchFamily="2" charset="2"/>
              <a:buChar char="Ø"/>
            </a:pPr>
            <a:r>
              <a:rPr lang="en-US" sz="2000" b="0" i="0" u="none" strike="noStrike" dirty="0">
                <a:solidFill>
                  <a:srgbClr val="0000FF"/>
                </a:solidFill>
                <a:effectLst/>
                <a:hlinkClick r:id="rId5">
                  <a:extLst>
                    <a:ext uri="{A12FA001-AC4F-418D-AE19-62706E023703}">
                      <ahyp:hlinkClr xmlns:ahyp="http://schemas.microsoft.com/office/drawing/2018/hyperlinkcolor" val="tx"/>
                    </a:ext>
                  </a:extLst>
                </a:hlinkClick>
              </a:rPr>
              <a:t>Scopus</a:t>
            </a:r>
            <a:endParaRPr lang="en-US" sz="2000" b="0" i="0" u="none" strike="noStrike" dirty="0">
              <a:solidFill>
                <a:srgbClr val="0000FF"/>
              </a:solidFill>
              <a:effectLst/>
            </a:endParaRPr>
          </a:p>
          <a:p>
            <a:pPr marL="400050" indent="-285750">
              <a:lnSpc>
                <a:spcPct val="100000"/>
              </a:lnSpc>
              <a:spcBef>
                <a:spcPts val="1200"/>
              </a:spcBef>
              <a:buFont typeface="Wingdings" panose="05000000000000000000" pitchFamily="2" charset="2"/>
              <a:buChar char="Ø"/>
            </a:pPr>
            <a:r>
              <a:rPr lang="en-US" sz="2000" b="0" i="0" u="none" strike="noStrike" dirty="0">
                <a:solidFill>
                  <a:srgbClr val="0000FF"/>
                </a:solidFill>
                <a:effectLst/>
                <a:hlinkClick r:id="rId6">
                  <a:extLst>
                    <a:ext uri="{A12FA001-AC4F-418D-AE19-62706E023703}">
                      <ahyp:hlinkClr xmlns:ahyp="http://schemas.microsoft.com/office/drawing/2018/hyperlinkcolor" val="tx"/>
                    </a:ext>
                  </a:extLst>
                </a:hlinkClick>
              </a:rPr>
              <a:t>SpringerLink</a:t>
            </a:r>
            <a:endParaRPr lang="en-US" sz="2000" dirty="0">
              <a:solidFill>
                <a:srgbClr val="0000FF"/>
              </a:solidFill>
            </a:endParaRPr>
          </a:p>
          <a:p>
            <a:pPr marL="400050" indent="-285750">
              <a:lnSpc>
                <a:spcPct val="100000"/>
              </a:lnSpc>
              <a:spcBef>
                <a:spcPts val="1200"/>
              </a:spcBef>
              <a:buFont typeface="Wingdings" panose="05000000000000000000" pitchFamily="2" charset="2"/>
              <a:buChar char="Ø"/>
            </a:pPr>
            <a:r>
              <a:rPr lang="en-US" sz="2000" b="0" i="0" u="sng" dirty="0">
                <a:solidFill>
                  <a:srgbClr val="0000FF"/>
                </a:solidFill>
                <a:effectLst/>
                <a:highlight>
                  <a:srgbClr val="FFFF00"/>
                </a:highlight>
                <a:hlinkClick r:id="rId7">
                  <a:extLst>
                    <a:ext uri="{A12FA001-AC4F-418D-AE19-62706E023703}">
                      <ahyp:hlinkClr xmlns:ahyp="http://schemas.microsoft.com/office/drawing/2018/hyperlinkcolor" val="tx"/>
                    </a:ext>
                  </a:extLst>
                </a:hlinkClick>
              </a:rPr>
              <a:t>Taylor &amp; Francis Online (Informa HealthCare Journals)</a:t>
            </a:r>
            <a:endParaRPr lang="en-US" sz="2000" b="0" i="0" u="sng" dirty="0">
              <a:solidFill>
                <a:srgbClr val="0000FF"/>
              </a:solidFill>
              <a:effectLst/>
              <a:highlight>
                <a:srgbClr val="FFFF00"/>
              </a:highlight>
            </a:endParaRPr>
          </a:p>
          <a:p>
            <a:pPr marL="400050" indent="-285750">
              <a:lnSpc>
                <a:spcPct val="100000"/>
              </a:lnSpc>
              <a:spcBef>
                <a:spcPts val="1200"/>
              </a:spcBef>
              <a:buFont typeface="Wingdings" panose="05000000000000000000" pitchFamily="2" charset="2"/>
              <a:buChar char="Ø"/>
            </a:pPr>
            <a:r>
              <a:rPr lang="en-US" sz="2000" u="sng" dirty="0">
                <a:solidFill>
                  <a:srgbClr val="0000FF"/>
                </a:solidFill>
              </a:rPr>
              <a:t>etc.</a:t>
            </a:r>
            <a:endParaRPr lang="en-US" sz="2000" dirty="0">
              <a:solidFill>
                <a:srgbClr val="0000FF"/>
              </a:solidFill>
            </a:endParaRPr>
          </a:p>
          <a:p>
            <a:endParaRPr lang="en-US" dirty="0"/>
          </a:p>
        </p:txBody>
      </p:sp>
    </p:spTree>
    <p:extLst>
      <p:ext uri="{BB962C8B-B14F-4D97-AF65-F5344CB8AC3E}">
        <p14:creationId xmlns:p14="http://schemas.microsoft.com/office/powerpoint/2010/main" val="35226102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721BB-40B2-0733-DBF5-FE03ABAB3A32}"/>
              </a:ext>
            </a:extLst>
          </p:cNvPr>
          <p:cNvSpPr>
            <a:spLocks noGrp="1"/>
          </p:cNvSpPr>
          <p:nvPr>
            <p:ph type="title"/>
          </p:nvPr>
        </p:nvSpPr>
        <p:spPr>
          <a:solidFill>
            <a:schemeClr val="accent5">
              <a:lumMod val="20000"/>
              <a:lumOff val="80000"/>
            </a:schemeClr>
          </a:solidFill>
        </p:spPr>
        <p:txBody>
          <a:bodyPr/>
          <a:lstStyle/>
          <a:p>
            <a:r>
              <a:rPr lang="en-US" b="1" dirty="0">
                <a:effectLst/>
                <a:latin typeface="+mn-lt"/>
              </a:rPr>
              <a:t>3) CH3: Methods</a:t>
            </a:r>
            <a:endParaRPr lang="en-TH" b="1" dirty="0">
              <a:latin typeface="+mn-lt"/>
            </a:endParaRPr>
          </a:p>
        </p:txBody>
      </p:sp>
      <p:sp>
        <p:nvSpPr>
          <p:cNvPr id="3" name="Content Placeholder 2">
            <a:extLst>
              <a:ext uri="{FF2B5EF4-FFF2-40B4-BE49-F238E27FC236}">
                <a16:creationId xmlns:a16="http://schemas.microsoft.com/office/drawing/2014/main" id="{72346C86-3135-4708-7518-F82A942CC206}"/>
              </a:ext>
            </a:extLst>
          </p:cNvPr>
          <p:cNvSpPr>
            <a:spLocks noGrp="1"/>
          </p:cNvSpPr>
          <p:nvPr>
            <p:ph idx="1"/>
          </p:nvPr>
        </p:nvSpPr>
        <p:spPr>
          <a:xfrm>
            <a:off x="267628" y="1639228"/>
            <a:ext cx="11664177" cy="4977471"/>
          </a:xfrm>
        </p:spPr>
        <p:txBody>
          <a:bodyPr numCol="1">
            <a:normAutofit/>
          </a:bodyPr>
          <a:lstStyle/>
          <a:p>
            <a:pPr>
              <a:spcAft>
                <a:spcPts val="1200"/>
              </a:spcAft>
            </a:pPr>
            <a:r>
              <a:rPr lang="en-TH" sz="2400" b="1" u="sng" dirty="0">
                <a:latin typeface="Helvetica" pitchFamily="2" charset="0"/>
              </a:rPr>
              <a:t>Must do</a:t>
            </a:r>
            <a:r>
              <a:rPr lang="en-TH" sz="2400" b="1" dirty="0">
                <a:latin typeface="Helvetica" pitchFamily="2" charset="0"/>
              </a:rPr>
              <a:t> </a:t>
            </a:r>
            <a:r>
              <a:rPr lang="en-TH" sz="2400" b="1" dirty="0">
                <a:solidFill>
                  <a:srgbClr val="C00000"/>
                </a:solidFill>
                <a:latin typeface="Helvetica" pitchFamily="2" charset="0"/>
              </a:rPr>
              <a:t>only</a:t>
            </a:r>
            <a:r>
              <a:rPr lang="en-TH" sz="2400" dirty="0">
                <a:latin typeface="Helvetica" pitchFamily="2" charset="0"/>
              </a:rPr>
              <a:t> </a:t>
            </a:r>
            <a:r>
              <a:rPr lang="en-TH" sz="2400" b="1" u="sng" dirty="0">
                <a:solidFill>
                  <a:srgbClr val="0000FF"/>
                </a:solidFill>
                <a:highlight>
                  <a:srgbClr val="FFFF00"/>
                </a:highlight>
                <a:latin typeface="Helvetica" pitchFamily="2" charset="0"/>
              </a:rPr>
              <a:t>after</a:t>
            </a:r>
            <a:r>
              <a:rPr lang="en-TH" sz="2400" u="sng" dirty="0">
                <a:solidFill>
                  <a:srgbClr val="0000FF"/>
                </a:solidFill>
                <a:highlight>
                  <a:srgbClr val="FFFF00"/>
                </a:highlight>
                <a:latin typeface="Helvetica" pitchFamily="2" charset="0"/>
              </a:rPr>
              <a:t> </a:t>
            </a:r>
            <a:r>
              <a:rPr lang="en-TH" sz="2400" b="1" u="sng" dirty="0">
                <a:solidFill>
                  <a:srgbClr val="0000FF"/>
                </a:solidFill>
                <a:highlight>
                  <a:srgbClr val="FFFF00"/>
                </a:highlight>
                <a:latin typeface="Helvetica" pitchFamily="2" charset="0"/>
              </a:rPr>
              <a:t>completing CH2</a:t>
            </a:r>
            <a:r>
              <a:rPr lang="en-TH" sz="2400" dirty="0">
                <a:solidFill>
                  <a:srgbClr val="0000FF"/>
                </a:solidFill>
                <a:latin typeface="Helvetica" pitchFamily="2" charset="0"/>
              </a:rPr>
              <a:t> </a:t>
            </a:r>
            <a:r>
              <a:rPr lang="en-TH" sz="2400" dirty="0">
                <a:latin typeface="Helvetica" pitchFamily="2" charset="0"/>
              </a:rPr>
              <a:t>Literature Review</a:t>
            </a:r>
          </a:p>
          <a:p>
            <a:r>
              <a:rPr lang="en-US" sz="2400" b="1" u="sng" dirty="0">
                <a:latin typeface="Helvetica" pitchFamily="2" charset="0"/>
              </a:rPr>
              <a:t>D</a:t>
            </a:r>
            <a:r>
              <a:rPr lang="en-US" sz="2400" b="1" u="sng" dirty="0">
                <a:effectLst/>
                <a:latin typeface="Helvetica" pitchFamily="2" charset="0"/>
              </a:rPr>
              <a:t>escribe what you did</a:t>
            </a:r>
            <a:r>
              <a:rPr lang="en-US" sz="2400" dirty="0">
                <a:effectLst/>
                <a:latin typeface="Helvetica" pitchFamily="2" charset="0"/>
              </a:rPr>
              <a:t> so that </a:t>
            </a:r>
            <a:r>
              <a:rPr lang="en-US" sz="2400" u="sng" dirty="0">
                <a:latin typeface="Helvetica" pitchFamily="2" charset="0"/>
              </a:rPr>
              <a:t>o</a:t>
            </a:r>
            <a:r>
              <a:rPr lang="en-US" sz="2400" u="sng" dirty="0">
                <a:effectLst/>
                <a:latin typeface="Helvetica" pitchFamily="2" charset="0"/>
              </a:rPr>
              <a:t>thers can replicate your work</a:t>
            </a:r>
          </a:p>
          <a:p>
            <a:pPr lvl="1"/>
            <a:r>
              <a:rPr lang="en-US" sz="2000" b="1" dirty="0">
                <a:solidFill>
                  <a:srgbClr val="C00000"/>
                </a:solidFill>
                <a:effectLst/>
                <a:latin typeface="Helvetica" pitchFamily="2" charset="0"/>
              </a:rPr>
              <a:t>Work</a:t>
            </a:r>
            <a:r>
              <a:rPr lang="en-US" sz="2000" dirty="0">
                <a:effectLst/>
                <a:latin typeface="Helvetica" pitchFamily="2" charset="0"/>
              </a:rPr>
              <a:t>/System/Algorithm </a:t>
            </a:r>
            <a:r>
              <a:rPr lang="en-US" sz="2000" b="1" u="sng" dirty="0">
                <a:solidFill>
                  <a:srgbClr val="C00000"/>
                </a:solidFill>
                <a:effectLst/>
                <a:latin typeface="Helvetica" pitchFamily="2" charset="0"/>
              </a:rPr>
              <a:t>Design</a:t>
            </a:r>
            <a:r>
              <a:rPr lang="en-US" sz="2000" dirty="0">
                <a:effectLst/>
                <a:latin typeface="Helvetica" pitchFamily="2" charset="0"/>
              </a:rPr>
              <a:t> (~1 sentence)</a:t>
            </a:r>
          </a:p>
          <a:p>
            <a:pPr lvl="1"/>
            <a:r>
              <a:rPr lang="en-US" sz="2000" dirty="0">
                <a:latin typeface="Helvetica" pitchFamily="2" charset="0"/>
              </a:rPr>
              <a:t>Technical Methods used (e.g., AL/ML techniques, library, tools)</a:t>
            </a:r>
          </a:p>
          <a:p>
            <a:pPr lvl="1">
              <a:buFont typeface="Courier New" panose="02070309020205020404" pitchFamily="49" charset="0"/>
              <a:buChar char="o"/>
            </a:pPr>
            <a:r>
              <a:rPr lang="en-US" sz="2000" dirty="0">
                <a:effectLst/>
                <a:latin typeface="Helvetica" pitchFamily="2" charset="0"/>
              </a:rPr>
              <a:t>Data Collection and Preparation/Pre-Processing</a:t>
            </a:r>
          </a:p>
          <a:p>
            <a:pPr lvl="1">
              <a:spcAft>
                <a:spcPts val="1200"/>
              </a:spcAft>
              <a:buFont typeface="Courier New" panose="02070309020205020404" pitchFamily="49" charset="0"/>
              <a:buChar char="o"/>
            </a:pPr>
            <a:r>
              <a:rPr lang="en-US" sz="2000" dirty="0">
                <a:latin typeface="Helvetica" pitchFamily="2" charset="0"/>
              </a:rPr>
              <a:t>Hyperparameter Configurations</a:t>
            </a:r>
          </a:p>
          <a:p>
            <a:r>
              <a:rPr lang="en-US" sz="2400" b="1" dirty="0">
                <a:effectLst/>
                <a:latin typeface="Helvetica" pitchFamily="2" charset="0"/>
              </a:rPr>
              <a:t>Measurements/Statistical Analysis</a:t>
            </a:r>
          </a:p>
          <a:p>
            <a:pPr lvl="1"/>
            <a:r>
              <a:rPr lang="en-US" sz="2000" u="sng" dirty="0">
                <a:solidFill>
                  <a:srgbClr val="0070C0"/>
                </a:solidFill>
                <a:latin typeface="Helvetica" pitchFamily="2" charset="0"/>
              </a:rPr>
              <a:t>E</a:t>
            </a:r>
            <a:r>
              <a:rPr lang="en-US" sz="2000" u="sng" dirty="0">
                <a:solidFill>
                  <a:srgbClr val="0070C0"/>
                </a:solidFill>
                <a:effectLst/>
                <a:latin typeface="Helvetica" pitchFamily="2" charset="0"/>
              </a:rPr>
              <a:t>valuation Approaches/Techniques</a:t>
            </a:r>
            <a:r>
              <a:rPr lang="en-US" sz="2000" dirty="0">
                <a:effectLst/>
                <a:latin typeface="Helvetica" pitchFamily="2" charset="0"/>
              </a:rPr>
              <a:t> used to evaluate your work performance</a:t>
            </a:r>
          </a:p>
          <a:p>
            <a:pPr lvl="1"/>
            <a:r>
              <a:rPr lang="en-US" sz="2000" u="sng" dirty="0">
                <a:solidFill>
                  <a:srgbClr val="0070C0"/>
                </a:solidFill>
                <a:effectLst/>
                <a:latin typeface="Helvetica" pitchFamily="2" charset="0"/>
              </a:rPr>
              <a:t>Statistical </a:t>
            </a:r>
            <a:r>
              <a:rPr lang="en-US" sz="2000" u="sng" dirty="0">
                <a:solidFill>
                  <a:srgbClr val="0070C0"/>
                </a:solidFill>
                <a:latin typeface="Helvetica" pitchFamily="2" charset="0"/>
              </a:rPr>
              <a:t>T</a:t>
            </a:r>
            <a:r>
              <a:rPr lang="en-US" sz="2000" u="sng" dirty="0">
                <a:solidFill>
                  <a:srgbClr val="0070C0"/>
                </a:solidFill>
                <a:effectLst/>
                <a:latin typeface="Helvetica" pitchFamily="2" charset="0"/>
              </a:rPr>
              <a:t>ests</a:t>
            </a:r>
            <a:r>
              <a:rPr lang="en-US" sz="2000" dirty="0">
                <a:solidFill>
                  <a:srgbClr val="0070C0"/>
                </a:solidFill>
                <a:effectLst/>
                <a:latin typeface="Helvetica" pitchFamily="2" charset="0"/>
              </a:rPr>
              <a:t> </a:t>
            </a:r>
            <a:r>
              <a:rPr lang="en-US" sz="2000" dirty="0">
                <a:effectLst/>
                <a:latin typeface="Helvetica" pitchFamily="2" charset="0"/>
              </a:rPr>
              <a:t>used</a:t>
            </a:r>
          </a:p>
          <a:p>
            <a:pPr lvl="1"/>
            <a:r>
              <a:rPr lang="en-US" sz="2000" u="sng" dirty="0">
                <a:solidFill>
                  <a:srgbClr val="0070C0"/>
                </a:solidFill>
                <a:effectLst/>
                <a:latin typeface="Helvetica" pitchFamily="2" charset="0"/>
              </a:rPr>
              <a:t>Software used</a:t>
            </a:r>
            <a:r>
              <a:rPr lang="en-US" sz="2000" dirty="0">
                <a:solidFill>
                  <a:srgbClr val="0070C0"/>
                </a:solidFill>
                <a:effectLst/>
                <a:latin typeface="Helvetica" pitchFamily="2" charset="0"/>
              </a:rPr>
              <a:t> </a:t>
            </a:r>
            <a:r>
              <a:rPr lang="en-US" sz="2000" dirty="0">
                <a:effectLst/>
                <a:latin typeface="Helvetica" pitchFamily="2" charset="0"/>
              </a:rPr>
              <a:t>(name and version)</a:t>
            </a:r>
          </a:p>
          <a:p>
            <a:endParaRPr lang="en-TH" sz="2400" dirty="0">
              <a:latin typeface="Helvetica" pitchFamily="2" charset="0"/>
            </a:endParaRPr>
          </a:p>
          <a:p>
            <a:endParaRPr lang="en-TH" sz="2400" dirty="0">
              <a:latin typeface="Helvetica" pitchFamily="2" charset="0"/>
            </a:endParaRPr>
          </a:p>
        </p:txBody>
      </p:sp>
    </p:spTree>
    <p:extLst>
      <p:ext uri="{BB962C8B-B14F-4D97-AF65-F5344CB8AC3E}">
        <p14:creationId xmlns:p14="http://schemas.microsoft.com/office/powerpoint/2010/main" val="29932380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EB6B2-F38B-752B-E138-E2FE1F6F4035}"/>
              </a:ext>
            </a:extLst>
          </p:cNvPr>
          <p:cNvSpPr>
            <a:spLocks noGrp="1"/>
          </p:cNvSpPr>
          <p:nvPr>
            <p:ph type="title"/>
          </p:nvPr>
        </p:nvSpPr>
        <p:spPr>
          <a:solidFill>
            <a:schemeClr val="accent5">
              <a:lumMod val="20000"/>
              <a:lumOff val="80000"/>
            </a:schemeClr>
          </a:solidFill>
        </p:spPr>
        <p:txBody>
          <a:bodyPr/>
          <a:lstStyle/>
          <a:p>
            <a:r>
              <a:rPr lang="en-TH" b="1" dirty="0">
                <a:latin typeface="+mn-lt"/>
              </a:rPr>
              <a:t>4) CH4: Results</a:t>
            </a:r>
          </a:p>
        </p:txBody>
      </p:sp>
      <p:sp>
        <p:nvSpPr>
          <p:cNvPr id="3" name="Content Placeholder 2">
            <a:extLst>
              <a:ext uri="{FF2B5EF4-FFF2-40B4-BE49-F238E27FC236}">
                <a16:creationId xmlns:a16="http://schemas.microsoft.com/office/drawing/2014/main" id="{0F1759D7-CB1B-BA1F-F817-90F365AAD32F}"/>
              </a:ext>
            </a:extLst>
          </p:cNvPr>
          <p:cNvSpPr>
            <a:spLocks noGrp="1"/>
          </p:cNvSpPr>
          <p:nvPr>
            <p:ph idx="1"/>
          </p:nvPr>
        </p:nvSpPr>
        <p:spPr/>
        <p:txBody>
          <a:bodyPr>
            <a:normAutofit/>
          </a:bodyPr>
          <a:lstStyle/>
          <a:p>
            <a:r>
              <a:rPr lang="en-US" sz="2400" dirty="0">
                <a:solidFill>
                  <a:schemeClr val="bg2">
                    <a:lumMod val="50000"/>
                  </a:schemeClr>
                </a:solidFill>
                <a:latin typeface="Helvetica" pitchFamily="2" charset="0"/>
              </a:rPr>
              <a:t>Make high-level analyses and draft a summary of your results</a:t>
            </a:r>
          </a:p>
          <a:p>
            <a:pPr lvl="1">
              <a:spcAft>
                <a:spcPts val="1200"/>
              </a:spcAft>
            </a:pPr>
            <a:r>
              <a:rPr lang="en-US" sz="2000" dirty="0">
                <a:solidFill>
                  <a:schemeClr val="tx1">
                    <a:lumMod val="50000"/>
                    <a:lumOff val="50000"/>
                  </a:schemeClr>
                </a:solidFill>
                <a:latin typeface="Helvetica" pitchFamily="2" charset="0"/>
              </a:rPr>
              <a:t>It should </a:t>
            </a:r>
            <a:r>
              <a:rPr lang="en-US" sz="2000" i="1" u="sng" dirty="0">
                <a:solidFill>
                  <a:schemeClr val="tx1">
                    <a:lumMod val="50000"/>
                    <a:lumOff val="50000"/>
                  </a:schemeClr>
                </a:solidFill>
                <a:latin typeface="Helvetica" pitchFamily="2" charset="0"/>
              </a:rPr>
              <a:t>answer your research problems/gaps</a:t>
            </a:r>
            <a:endParaRPr lang="en-US" sz="2000" i="1" u="sng" dirty="0">
              <a:solidFill>
                <a:schemeClr val="tx1">
                  <a:lumMod val="50000"/>
                  <a:lumOff val="50000"/>
                </a:schemeClr>
              </a:solidFill>
              <a:effectLst/>
              <a:latin typeface="Helvetica" pitchFamily="2" charset="0"/>
            </a:endParaRPr>
          </a:p>
          <a:p>
            <a:r>
              <a:rPr lang="en-US" sz="2400" b="1" dirty="0">
                <a:effectLst/>
                <a:latin typeface="Helvetica" pitchFamily="2" charset="0"/>
              </a:rPr>
              <a:t>Construct </a:t>
            </a:r>
            <a:r>
              <a:rPr lang="en-US" sz="2400" b="1" u="sng" dirty="0">
                <a:solidFill>
                  <a:srgbClr val="C00000"/>
                </a:solidFill>
                <a:latin typeface="Helvetica" pitchFamily="2" charset="0"/>
              </a:rPr>
              <a:t>Tables</a:t>
            </a:r>
            <a:r>
              <a:rPr lang="en-US" sz="2400" b="1" dirty="0">
                <a:solidFill>
                  <a:srgbClr val="C00000"/>
                </a:solidFill>
                <a:latin typeface="Helvetica" pitchFamily="2" charset="0"/>
              </a:rPr>
              <a:t> </a:t>
            </a:r>
            <a:r>
              <a:rPr lang="en-US" sz="2400" b="1" dirty="0">
                <a:latin typeface="Helvetica" pitchFamily="2" charset="0"/>
              </a:rPr>
              <a:t>and</a:t>
            </a:r>
            <a:r>
              <a:rPr lang="en-US" sz="2400" b="1" dirty="0">
                <a:solidFill>
                  <a:srgbClr val="C00000"/>
                </a:solidFill>
                <a:latin typeface="Helvetica" pitchFamily="2" charset="0"/>
              </a:rPr>
              <a:t> </a:t>
            </a:r>
            <a:r>
              <a:rPr lang="en-US" sz="2400" b="1" u="sng" dirty="0">
                <a:solidFill>
                  <a:srgbClr val="C00000"/>
                </a:solidFill>
                <a:latin typeface="Helvetica" pitchFamily="2" charset="0"/>
              </a:rPr>
              <a:t>Figures</a:t>
            </a:r>
          </a:p>
          <a:p>
            <a:r>
              <a:rPr lang="en-US" sz="2400" b="1" dirty="0">
                <a:latin typeface="Helvetica" pitchFamily="2" charset="0"/>
              </a:rPr>
              <a:t>Straightforwardly explain your results</a:t>
            </a:r>
          </a:p>
          <a:p>
            <a:r>
              <a:rPr lang="en-US" sz="2400" b="1" dirty="0">
                <a:effectLst/>
                <a:latin typeface="Helvetica" pitchFamily="2" charset="0"/>
              </a:rPr>
              <a:t>Describes what you found</a:t>
            </a:r>
          </a:p>
          <a:p>
            <a:pPr lvl="1">
              <a:buFont typeface="Courier New" panose="02070309020205020404" pitchFamily="49" charset="0"/>
              <a:buChar char="o"/>
            </a:pPr>
            <a:r>
              <a:rPr lang="en-US" sz="2000" b="1" i="1" u="sng" dirty="0">
                <a:solidFill>
                  <a:srgbClr val="0000FF"/>
                </a:solidFill>
                <a:effectLst/>
                <a:latin typeface="Helvetica" pitchFamily="2" charset="0"/>
              </a:rPr>
              <a:t>Use </a:t>
            </a:r>
            <a:r>
              <a:rPr lang="en-US" sz="2000" b="1" i="1" u="sng" dirty="0">
                <a:solidFill>
                  <a:srgbClr val="C00000"/>
                </a:solidFill>
                <a:effectLst/>
                <a:latin typeface="Helvetica" pitchFamily="2" charset="0"/>
              </a:rPr>
              <a:t>text to indicate</a:t>
            </a:r>
            <a:r>
              <a:rPr lang="en-US" sz="2000" b="1" dirty="0">
                <a:solidFill>
                  <a:srgbClr val="C00000"/>
                </a:solidFill>
                <a:effectLst/>
                <a:latin typeface="Helvetica" pitchFamily="2" charset="0"/>
              </a:rPr>
              <a:t> </a:t>
            </a:r>
            <a:r>
              <a:rPr lang="en-US" sz="2000" i="1" dirty="0">
                <a:effectLst/>
                <a:latin typeface="Helvetica" pitchFamily="2" charset="0"/>
              </a:rPr>
              <a:t>the</a:t>
            </a:r>
            <a:r>
              <a:rPr lang="en-US" sz="2000" b="1" i="1" dirty="0">
                <a:effectLst/>
                <a:latin typeface="Helvetica" pitchFamily="2" charset="0"/>
              </a:rPr>
              <a:t> </a:t>
            </a:r>
            <a:r>
              <a:rPr lang="en-US" sz="2000" b="1" i="1" u="sng" dirty="0">
                <a:solidFill>
                  <a:srgbClr val="0000FF"/>
                </a:solidFill>
                <a:effectLst/>
                <a:latin typeface="Helvetica" pitchFamily="2" charset="0"/>
              </a:rPr>
              <a:t>important results</a:t>
            </a:r>
            <a:r>
              <a:rPr lang="en-US" sz="2000" b="1" i="1" dirty="0">
                <a:effectLst/>
                <a:latin typeface="Helvetica" pitchFamily="2" charset="0"/>
              </a:rPr>
              <a:t> </a:t>
            </a:r>
            <a:r>
              <a:rPr lang="en-US" sz="2000" i="1" dirty="0">
                <a:effectLst/>
                <a:latin typeface="Helvetica" pitchFamily="2" charset="0"/>
              </a:rPr>
              <a:t>shown </a:t>
            </a:r>
            <a:r>
              <a:rPr lang="en-US" sz="2000" b="1" i="1" u="sng" dirty="0">
                <a:solidFill>
                  <a:srgbClr val="0000FF"/>
                </a:solidFill>
                <a:effectLst/>
                <a:latin typeface="Helvetica" pitchFamily="2" charset="0"/>
              </a:rPr>
              <a:t>in </a:t>
            </a:r>
            <a:r>
              <a:rPr lang="en-US" sz="2000" b="1" i="1" u="sng" dirty="0">
                <a:solidFill>
                  <a:srgbClr val="C00000"/>
                </a:solidFill>
                <a:effectLst/>
                <a:latin typeface="Helvetica" pitchFamily="2" charset="0"/>
              </a:rPr>
              <a:t>tables</a:t>
            </a:r>
            <a:r>
              <a:rPr lang="en-US" sz="2000" b="1" i="1" u="sng" dirty="0">
                <a:solidFill>
                  <a:srgbClr val="0000FF"/>
                </a:solidFill>
                <a:effectLst/>
                <a:latin typeface="Helvetica" pitchFamily="2" charset="0"/>
              </a:rPr>
              <a:t> and </a:t>
            </a:r>
            <a:r>
              <a:rPr lang="en-US" sz="2000" b="1" i="1" u="sng" dirty="0">
                <a:solidFill>
                  <a:srgbClr val="C00000"/>
                </a:solidFill>
                <a:effectLst/>
                <a:latin typeface="Helvetica" pitchFamily="2" charset="0"/>
              </a:rPr>
              <a:t>figures</a:t>
            </a:r>
            <a:endParaRPr lang="en-US" sz="2000" b="1" u="sng" dirty="0">
              <a:solidFill>
                <a:srgbClr val="C00000"/>
              </a:solidFill>
              <a:effectLst/>
              <a:latin typeface="Helvetica" pitchFamily="2" charset="0"/>
            </a:endParaRPr>
          </a:p>
          <a:p>
            <a:pPr marL="0" indent="0">
              <a:buNone/>
            </a:pPr>
            <a:endParaRPr lang="en-US" sz="2400" b="1" i="1" u="sng" dirty="0">
              <a:solidFill>
                <a:srgbClr val="C00000"/>
              </a:solidFill>
              <a:latin typeface="Helvetica" pitchFamily="2" charset="0"/>
            </a:endParaRPr>
          </a:p>
          <a:p>
            <a:r>
              <a:rPr lang="en-US" sz="2400" b="1" i="1" u="sng" dirty="0">
                <a:solidFill>
                  <a:srgbClr val="C00000"/>
                </a:solidFill>
                <a:latin typeface="Helvetica" pitchFamily="2" charset="0"/>
              </a:rPr>
              <a:t>Do </a:t>
            </a:r>
            <a:r>
              <a:rPr lang="en-US" sz="2400" b="1" i="1" u="sng" dirty="0">
                <a:solidFill>
                  <a:srgbClr val="C00000"/>
                </a:solidFill>
                <a:effectLst/>
                <a:latin typeface="Helvetica" pitchFamily="2" charset="0"/>
              </a:rPr>
              <a:t>not</a:t>
            </a:r>
            <a:r>
              <a:rPr lang="en-US" sz="2400" i="1" dirty="0">
                <a:effectLst/>
                <a:latin typeface="Helvetica" pitchFamily="2" charset="0"/>
              </a:rPr>
              <a:t> </a:t>
            </a:r>
            <a:r>
              <a:rPr lang="en-US" sz="2400" dirty="0">
                <a:effectLst/>
                <a:latin typeface="Helvetica" pitchFamily="2" charset="0"/>
              </a:rPr>
              <a:t>include </a:t>
            </a:r>
            <a:r>
              <a:rPr lang="en-US" sz="2400" b="1" u="sng" dirty="0">
                <a:effectLst/>
                <a:latin typeface="Helvetica" pitchFamily="2" charset="0"/>
              </a:rPr>
              <a:t>interpretation</a:t>
            </a:r>
            <a:r>
              <a:rPr lang="en-US" sz="2400" dirty="0">
                <a:effectLst/>
                <a:latin typeface="Helvetica" pitchFamily="2" charset="0"/>
              </a:rPr>
              <a:t> or any </a:t>
            </a:r>
            <a:r>
              <a:rPr lang="en-US" sz="2400" b="1" u="sng" dirty="0">
                <a:effectLst/>
                <a:latin typeface="Helvetica" pitchFamily="2" charset="0"/>
              </a:rPr>
              <a:t>opinions</a:t>
            </a:r>
          </a:p>
          <a:p>
            <a:pPr lvl="1">
              <a:buFont typeface="Courier New" panose="02070309020205020404" pitchFamily="49" charset="0"/>
              <a:buChar char="o"/>
            </a:pPr>
            <a:r>
              <a:rPr lang="en-US" sz="2000" i="1" dirty="0">
                <a:latin typeface="Helvetica" pitchFamily="2" charset="0"/>
              </a:rPr>
              <a:t>P</a:t>
            </a:r>
            <a:r>
              <a:rPr lang="en-US" sz="2000" i="1" dirty="0">
                <a:effectLst/>
                <a:latin typeface="Helvetica" pitchFamily="2" charset="0"/>
              </a:rPr>
              <a:t>rovide the “</a:t>
            </a:r>
            <a:r>
              <a:rPr lang="en-US" sz="2000" b="1" i="1" dirty="0">
                <a:effectLst/>
                <a:latin typeface="Helvetica" pitchFamily="2" charset="0"/>
              </a:rPr>
              <a:t>why</a:t>
            </a:r>
            <a:r>
              <a:rPr lang="en-US" sz="2000" i="1" dirty="0">
                <a:effectLst/>
                <a:latin typeface="Helvetica" pitchFamily="2" charset="0"/>
              </a:rPr>
              <a:t>” and “</a:t>
            </a:r>
            <a:r>
              <a:rPr lang="en-US" sz="2000" b="1" i="1" dirty="0">
                <a:effectLst/>
                <a:latin typeface="Helvetica" pitchFamily="2" charset="0"/>
              </a:rPr>
              <a:t>how</a:t>
            </a:r>
            <a:r>
              <a:rPr lang="en-US" sz="2000" i="1" dirty="0">
                <a:effectLst/>
                <a:latin typeface="Helvetica" pitchFamily="2" charset="0"/>
              </a:rPr>
              <a:t>” in "</a:t>
            </a:r>
            <a:r>
              <a:rPr lang="en-US" sz="2000" b="1" i="1" dirty="0">
                <a:effectLst/>
                <a:latin typeface="Helvetica" pitchFamily="2" charset="0"/>
              </a:rPr>
              <a:t>Discussion</a:t>
            </a:r>
            <a:r>
              <a:rPr lang="en-US" sz="2000" i="1" dirty="0">
                <a:effectLst/>
                <a:latin typeface="Helvetica" pitchFamily="2" charset="0"/>
              </a:rPr>
              <a:t>” section</a:t>
            </a:r>
            <a:endParaRPr lang="en-US" sz="2000" dirty="0">
              <a:effectLst/>
              <a:latin typeface="Helvetica" pitchFamily="2" charset="0"/>
            </a:endParaRPr>
          </a:p>
          <a:p>
            <a:pPr lvl="1"/>
            <a:endParaRPr lang="en-US" sz="2000" dirty="0">
              <a:effectLst/>
              <a:latin typeface="Helvetica" pitchFamily="2" charset="0"/>
            </a:endParaRPr>
          </a:p>
          <a:p>
            <a:endParaRPr lang="en-TH" sz="2400" dirty="0"/>
          </a:p>
        </p:txBody>
      </p:sp>
    </p:spTree>
    <p:extLst>
      <p:ext uri="{BB962C8B-B14F-4D97-AF65-F5344CB8AC3E}">
        <p14:creationId xmlns:p14="http://schemas.microsoft.com/office/powerpoint/2010/main" val="6704834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650AF-04A0-392D-11BF-70D4B2068EF3}"/>
              </a:ext>
            </a:extLst>
          </p:cNvPr>
          <p:cNvSpPr>
            <a:spLocks noGrp="1"/>
          </p:cNvSpPr>
          <p:nvPr>
            <p:ph type="title"/>
          </p:nvPr>
        </p:nvSpPr>
        <p:spPr>
          <a:solidFill>
            <a:schemeClr val="accent5">
              <a:lumMod val="20000"/>
              <a:lumOff val="80000"/>
            </a:schemeClr>
          </a:solidFill>
        </p:spPr>
        <p:txBody>
          <a:bodyPr/>
          <a:lstStyle/>
          <a:p>
            <a:r>
              <a:rPr lang="en-TH" b="1" dirty="0">
                <a:latin typeface="+mn-lt"/>
              </a:rPr>
              <a:t>5) Discussion &amp; Conclusion (+ FutureWork)</a:t>
            </a:r>
          </a:p>
        </p:txBody>
      </p:sp>
      <p:sp>
        <p:nvSpPr>
          <p:cNvPr id="3" name="Content Placeholder 2">
            <a:extLst>
              <a:ext uri="{FF2B5EF4-FFF2-40B4-BE49-F238E27FC236}">
                <a16:creationId xmlns:a16="http://schemas.microsoft.com/office/drawing/2014/main" id="{6B459D80-7CD3-2B50-96E4-4BFD0F2B2E11}"/>
              </a:ext>
            </a:extLst>
          </p:cNvPr>
          <p:cNvSpPr>
            <a:spLocks noGrp="1"/>
          </p:cNvSpPr>
          <p:nvPr>
            <p:ph idx="1"/>
          </p:nvPr>
        </p:nvSpPr>
        <p:spPr/>
        <p:txBody>
          <a:bodyPr>
            <a:normAutofit/>
          </a:bodyPr>
          <a:lstStyle/>
          <a:p>
            <a:pPr marL="0" indent="0">
              <a:spcAft>
                <a:spcPts val="1200"/>
              </a:spcAft>
              <a:buNone/>
            </a:pPr>
            <a:r>
              <a:rPr lang="en-US" sz="2600" i="1" dirty="0">
                <a:effectLst/>
                <a:latin typeface="Helvetica" pitchFamily="2" charset="0"/>
              </a:rPr>
              <a:t>It is a </a:t>
            </a:r>
            <a:r>
              <a:rPr lang="en-US" sz="2600" i="1" dirty="0" err="1">
                <a:effectLst/>
                <a:latin typeface="Helvetica" pitchFamily="2" charset="0"/>
              </a:rPr>
              <a:t>rerstatement</a:t>
            </a:r>
            <a:r>
              <a:rPr lang="en-US" sz="2600" i="1" dirty="0">
                <a:effectLst/>
                <a:latin typeface="Helvetica" pitchFamily="2" charset="0"/>
              </a:rPr>
              <a:t> of your results </a:t>
            </a:r>
            <a:r>
              <a:rPr lang="en-US" sz="2600" i="1" dirty="0">
                <a:latin typeface="Helvetica" pitchFamily="2" charset="0"/>
              </a:rPr>
              <a:t>+</a:t>
            </a:r>
            <a:r>
              <a:rPr lang="en-US" sz="2600" i="1" dirty="0">
                <a:effectLst/>
                <a:latin typeface="Helvetica" pitchFamily="2" charset="0"/>
              </a:rPr>
              <a:t> implications</a:t>
            </a:r>
          </a:p>
          <a:p>
            <a:r>
              <a:rPr lang="en-US" sz="2600" b="1" u="sng" dirty="0">
                <a:effectLst/>
                <a:latin typeface="Helvetica" pitchFamily="2" charset="0"/>
              </a:rPr>
              <a:t>Summarize main findings</a:t>
            </a:r>
            <a:r>
              <a:rPr lang="en-US" sz="2600" b="1" dirty="0">
                <a:effectLst/>
                <a:latin typeface="Helvetica" pitchFamily="2" charset="0"/>
              </a:rPr>
              <a:t> </a:t>
            </a:r>
            <a:r>
              <a:rPr lang="en-US" sz="2600" dirty="0">
                <a:effectLst/>
                <a:latin typeface="Helvetica" pitchFamily="2" charset="0"/>
              </a:rPr>
              <a:t>and </a:t>
            </a:r>
            <a:r>
              <a:rPr lang="en-US" sz="2600" b="1" u="sng" dirty="0">
                <a:effectLst/>
                <a:latin typeface="Helvetica" pitchFamily="2" charset="0"/>
              </a:rPr>
              <a:t>implications</a:t>
            </a:r>
          </a:p>
          <a:p>
            <a:r>
              <a:rPr lang="en-US" sz="2600" b="1" u="sng" dirty="0">
                <a:latin typeface="Helvetica" pitchFamily="2" charset="0"/>
              </a:rPr>
              <a:t>Highlight</a:t>
            </a:r>
            <a:r>
              <a:rPr lang="en-US" sz="2600" dirty="0">
                <a:latin typeface="Helvetica" pitchFamily="2" charset="0"/>
              </a:rPr>
              <a:t> the importance of </a:t>
            </a:r>
            <a:r>
              <a:rPr lang="en-US" sz="2600" b="1" u="sng" dirty="0">
                <a:latin typeface="Helvetica" pitchFamily="2" charset="0"/>
              </a:rPr>
              <a:t>main findings</a:t>
            </a:r>
          </a:p>
          <a:p>
            <a:r>
              <a:rPr lang="en-US" sz="2600" b="1" u="sng" dirty="0">
                <a:effectLst/>
                <a:latin typeface="Helvetica" pitchFamily="2" charset="0"/>
              </a:rPr>
              <a:t>Point out</a:t>
            </a:r>
            <a:r>
              <a:rPr lang="en-US" sz="2600" dirty="0">
                <a:effectLst/>
                <a:latin typeface="Helvetica" pitchFamily="2" charset="0"/>
              </a:rPr>
              <a:t> the </a:t>
            </a:r>
            <a:r>
              <a:rPr lang="en-US" sz="2600" b="1" u="sng" dirty="0">
                <a:latin typeface="Helvetica" pitchFamily="2" charset="0"/>
              </a:rPr>
              <a:t>implications</a:t>
            </a:r>
            <a:r>
              <a:rPr lang="en-US" sz="2600" dirty="0">
                <a:latin typeface="Helvetica" pitchFamily="2" charset="0"/>
              </a:rPr>
              <a:t> supported by the results</a:t>
            </a:r>
          </a:p>
          <a:p>
            <a:endParaRPr lang="en-US" sz="2600" i="1" dirty="0">
              <a:effectLst/>
              <a:latin typeface="Helvetica" pitchFamily="2" charset="0"/>
            </a:endParaRPr>
          </a:p>
          <a:p>
            <a:r>
              <a:rPr lang="en-US" sz="2600" dirty="0">
                <a:latin typeface="Helvetica" pitchFamily="2" charset="0"/>
              </a:rPr>
              <a:t>State </a:t>
            </a:r>
            <a:r>
              <a:rPr lang="en-US" sz="2600" dirty="0">
                <a:effectLst/>
                <a:latin typeface="Helvetica" pitchFamily="2" charset="0"/>
              </a:rPr>
              <a:t>if </a:t>
            </a:r>
            <a:r>
              <a:rPr lang="en-US" sz="2600" b="1" dirty="0">
                <a:effectLst/>
                <a:latin typeface="Helvetica" pitchFamily="2" charset="0"/>
              </a:rPr>
              <a:t>the findings</a:t>
            </a:r>
            <a:r>
              <a:rPr lang="en-US" sz="2600" dirty="0">
                <a:effectLst/>
                <a:latin typeface="Helvetica" pitchFamily="2" charset="0"/>
              </a:rPr>
              <a:t> </a:t>
            </a:r>
            <a:r>
              <a:rPr lang="en-US" sz="2600" b="1" u="sng" dirty="0">
                <a:solidFill>
                  <a:srgbClr val="00B050"/>
                </a:solidFill>
                <a:effectLst/>
                <a:latin typeface="Helvetica" pitchFamily="2" charset="0"/>
              </a:rPr>
              <a:t>support</a:t>
            </a:r>
            <a:r>
              <a:rPr lang="en-US" sz="2600" dirty="0">
                <a:effectLst/>
                <a:latin typeface="Helvetica" pitchFamily="2" charset="0"/>
              </a:rPr>
              <a:t> or </a:t>
            </a:r>
            <a:r>
              <a:rPr lang="en-US" sz="2600" b="1" u="sng" dirty="0">
                <a:solidFill>
                  <a:srgbClr val="C00000"/>
                </a:solidFill>
                <a:effectLst/>
                <a:latin typeface="Helvetica" pitchFamily="2" charset="0"/>
              </a:rPr>
              <a:t>go against</a:t>
            </a:r>
            <a:r>
              <a:rPr lang="en-US" sz="2600" dirty="0">
                <a:effectLst/>
                <a:latin typeface="Helvetica" pitchFamily="2" charset="0"/>
              </a:rPr>
              <a:t> your expectations/hypotheses</a:t>
            </a:r>
          </a:p>
          <a:p>
            <a:endParaRPr lang="en-US" sz="2600" dirty="0">
              <a:effectLst/>
              <a:latin typeface="Helvetica" pitchFamily="2" charset="0"/>
            </a:endParaRPr>
          </a:p>
          <a:p>
            <a:r>
              <a:rPr lang="en-US" sz="2600" dirty="0">
                <a:latin typeface="Helvetica" pitchFamily="2" charset="0"/>
              </a:rPr>
              <a:t>Typically, end </a:t>
            </a:r>
            <a:r>
              <a:rPr lang="en-US" sz="2600" dirty="0">
                <a:effectLst/>
                <a:latin typeface="Helvetica" pitchFamily="2" charset="0"/>
              </a:rPr>
              <a:t>with </a:t>
            </a:r>
            <a:r>
              <a:rPr lang="en-US" sz="2600" b="1" dirty="0">
                <a:effectLst/>
                <a:latin typeface="Helvetica" pitchFamily="2" charset="0"/>
              </a:rPr>
              <a:t>future work</a:t>
            </a:r>
          </a:p>
        </p:txBody>
      </p:sp>
    </p:spTree>
    <p:extLst>
      <p:ext uri="{BB962C8B-B14F-4D97-AF65-F5344CB8AC3E}">
        <p14:creationId xmlns:p14="http://schemas.microsoft.com/office/powerpoint/2010/main" val="31417301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2DB07-0A5D-495F-DD7A-3973F3D2D2E2}"/>
              </a:ext>
            </a:extLst>
          </p:cNvPr>
          <p:cNvSpPr>
            <a:spLocks noGrp="1"/>
          </p:cNvSpPr>
          <p:nvPr>
            <p:ph type="title"/>
          </p:nvPr>
        </p:nvSpPr>
        <p:spPr>
          <a:solidFill>
            <a:schemeClr val="accent5">
              <a:lumMod val="20000"/>
              <a:lumOff val="80000"/>
            </a:schemeClr>
          </a:solidFill>
        </p:spPr>
        <p:txBody>
          <a:bodyPr/>
          <a:lstStyle/>
          <a:p>
            <a:r>
              <a:rPr lang="en-TH" b="1" dirty="0">
                <a:latin typeface="+mn-lt"/>
              </a:rPr>
              <a:t>0) </a:t>
            </a:r>
            <a:r>
              <a:rPr lang="en-TH" b="1" dirty="0">
                <a:solidFill>
                  <a:srgbClr val="0000FF"/>
                </a:solidFill>
                <a:latin typeface="+mn-lt"/>
              </a:rPr>
              <a:t>Abstract &amp; Key Words (~5 words) </a:t>
            </a:r>
          </a:p>
        </p:txBody>
      </p:sp>
      <p:sp>
        <p:nvSpPr>
          <p:cNvPr id="3" name="Content Placeholder 2">
            <a:extLst>
              <a:ext uri="{FF2B5EF4-FFF2-40B4-BE49-F238E27FC236}">
                <a16:creationId xmlns:a16="http://schemas.microsoft.com/office/drawing/2014/main" id="{F5181513-9EAD-C411-1224-F1D2434B590C}"/>
              </a:ext>
            </a:extLst>
          </p:cNvPr>
          <p:cNvSpPr>
            <a:spLocks noGrp="1"/>
          </p:cNvSpPr>
          <p:nvPr>
            <p:ph idx="1"/>
          </p:nvPr>
        </p:nvSpPr>
        <p:spPr/>
        <p:txBody>
          <a:bodyPr/>
          <a:lstStyle/>
          <a:p>
            <a:pPr>
              <a:lnSpc>
                <a:spcPct val="100000"/>
              </a:lnSpc>
              <a:spcAft>
                <a:spcPts val="1200"/>
              </a:spcAft>
            </a:pPr>
            <a:r>
              <a:rPr lang="en-US" dirty="0">
                <a:effectLst/>
                <a:latin typeface="Helvetica" pitchFamily="2" charset="0"/>
              </a:rPr>
              <a:t>Write the abstract </a:t>
            </a:r>
            <a:r>
              <a:rPr lang="en-US" b="1" u="sng" dirty="0">
                <a:effectLst/>
                <a:latin typeface="Helvetica" pitchFamily="2" charset="0"/>
              </a:rPr>
              <a:t>LAST</a:t>
            </a:r>
            <a:r>
              <a:rPr lang="en-US" dirty="0">
                <a:effectLst/>
                <a:latin typeface="Helvetica" pitchFamily="2" charset="0"/>
              </a:rPr>
              <a:t>. </a:t>
            </a:r>
          </a:p>
          <a:p>
            <a:pPr>
              <a:lnSpc>
                <a:spcPct val="100000"/>
              </a:lnSpc>
              <a:spcAft>
                <a:spcPts val="1200"/>
              </a:spcAft>
            </a:pPr>
            <a:r>
              <a:rPr lang="en-US" dirty="0">
                <a:effectLst/>
                <a:latin typeface="Helvetica" pitchFamily="2" charset="0"/>
              </a:rPr>
              <a:t>An abstract is typically ~</a:t>
            </a:r>
            <a:r>
              <a:rPr lang="en-US" b="1" u="sng" dirty="0">
                <a:effectLst/>
                <a:highlight>
                  <a:srgbClr val="FFFF00"/>
                </a:highlight>
                <a:latin typeface="Helvetica" pitchFamily="2" charset="0"/>
              </a:rPr>
              <a:t>250</a:t>
            </a:r>
            <a:r>
              <a:rPr lang="en-US" dirty="0">
                <a:effectLst/>
                <a:latin typeface="Helvetica" pitchFamily="2" charset="0"/>
              </a:rPr>
              <a:t>-400 words.</a:t>
            </a:r>
          </a:p>
          <a:p>
            <a:pPr>
              <a:lnSpc>
                <a:spcPct val="100000"/>
              </a:lnSpc>
              <a:spcAft>
                <a:spcPts val="1200"/>
              </a:spcAft>
            </a:pPr>
            <a:r>
              <a:rPr lang="en-US" dirty="0">
                <a:latin typeface="Helvetica" pitchFamily="2" charset="0"/>
              </a:rPr>
              <a:t>O</a:t>
            </a:r>
            <a:r>
              <a:rPr lang="en-US" dirty="0">
                <a:effectLst/>
                <a:latin typeface="Helvetica" pitchFamily="2" charset="0"/>
              </a:rPr>
              <a:t>utline the </a:t>
            </a:r>
            <a:r>
              <a:rPr lang="en-US" b="1" u="sng" dirty="0">
                <a:effectLst/>
                <a:latin typeface="Helvetica" pitchFamily="2" charset="0"/>
              </a:rPr>
              <a:t>hypothesis</a:t>
            </a:r>
            <a:r>
              <a:rPr lang="en-US" dirty="0">
                <a:effectLst/>
                <a:latin typeface="Helvetica" pitchFamily="2" charset="0"/>
              </a:rPr>
              <a:t> and the </a:t>
            </a:r>
            <a:r>
              <a:rPr lang="en-US" b="1" u="sng" dirty="0">
                <a:effectLst/>
                <a:latin typeface="Helvetica" pitchFamily="2" charset="0"/>
              </a:rPr>
              <a:t>key conclusions</a:t>
            </a:r>
            <a:r>
              <a:rPr lang="en-US" dirty="0">
                <a:effectLst/>
                <a:latin typeface="Helvetica" pitchFamily="2" charset="0"/>
              </a:rPr>
              <a:t> of </a:t>
            </a:r>
            <a:r>
              <a:rPr lang="en-US" dirty="0">
                <a:latin typeface="Helvetica" pitchFamily="2" charset="0"/>
              </a:rPr>
              <a:t>your</a:t>
            </a:r>
            <a:r>
              <a:rPr lang="en-US" dirty="0">
                <a:effectLst/>
                <a:latin typeface="Helvetica" pitchFamily="2" charset="0"/>
              </a:rPr>
              <a:t> work. </a:t>
            </a:r>
          </a:p>
          <a:p>
            <a:pPr lvl="1">
              <a:lnSpc>
                <a:spcPct val="100000"/>
              </a:lnSpc>
              <a:spcBef>
                <a:spcPts val="0"/>
              </a:spcBef>
              <a:spcAft>
                <a:spcPts val="600"/>
              </a:spcAft>
            </a:pPr>
            <a:r>
              <a:rPr lang="en-US" b="1" dirty="0">
                <a:solidFill>
                  <a:srgbClr val="C00000"/>
                </a:solidFill>
                <a:effectLst/>
                <a:latin typeface="Helvetica" pitchFamily="2" charset="0"/>
              </a:rPr>
              <a:t>State your </a:t>
            </a:r>
            <a:r>
              <a:rPr lang="en-US" b="1" u="sng" dirty="0">
                <a:solidFill>
                  <a:srgbClr val="C00000"/>
                </a:solidFill>
                <a:effectLst/>
                <a:latin typeface="Helvetica" pitchFamily="2" charset="0"/>
              </a:rPr>
              <a:t>main points</a:t>
            </a:r>
            <a:r>
              <a:rPr lang="en-US" b="1" dirty="0">
                <a:effectLst/>
                <a:latin typeface="Helvetica" pitchFamily="2" charset="0"/>
              </a:rPr>
              <a:t> </a:t>
            </a:r>
            <a:r>
              <a:rPr lang="en-US" dirty="0">
                <a:effectLst/>
                <a:latin typeface="Helvetica" pitchFamily="2" charset="0"/>
              </a:rPr>
              <a:t>proposed/developed in your work:</a:t>
            </a:r>
            <a:endParaRPr lang="en-US" dirty="0">
              <a:latin typeface="Helvetica" pitchFamily="2" charset="0"/>
            </a:endParaRPr>
          </a:p>
          <a:p>
            <a:pPr lvl="2">
              <a:lnSpc>
                <a:spcPct val="100000"/>
              </a:lnSpc>
            </a:pPr>
            <a:r>
              <a:rPr lang="en-US" b="1" dirty="0">
                <a:latin typeface="Helvetica" pitchFamily="2" charset="0"/>
              </a:rPr>
              <a:t>Method/Design Name(s)*</a:t>
            </a:r>
          </a:p>
          <a:p>
            <a:pPr lvl="2">
              <a:lnSpc>
                <a:spcPct val="100000"/>
              </a:lnSpc>
            </a:pPr>
            <a:r>
              <a:rPr lang="en-US" i="1" dirty="0">
                <a:effectLst/>
                <a:latin typeface="Helvetica" pitchFamily="2" charset="0"/>
              </a:rPr>
              <a:t>Data &amp;</a:t>
            </a:r>
            <a:r>
              <a:rPr lang="en-US" i="1" dirty="0">
                <a:latin typeface="Helvetica" pitchFamily="2" charset="0"/>
              </a:rPr>
              <a:t> Evaluation (if essential or needed)</a:t>
            </a:r>
            <a:endParaRPr lang="en-US" i="1" dirty="0">
              <a:effectLst/>
              <a:latin typeface="Helvetica" pitchFamily="2" charset="0"/>
            </a:endParaRPr>
          </a:p>
          <a:p>
            <a:pPr lvl="2">
              <a:lnSpc>
                <a:spcPct val="100000"/>
              </a:lnSpc>
            </a:pPr>
            <a:r>
              <a:rPr lang="en-US" b="1" dirty="0">
                <a:effectLst/>
                <a:latin typeface="Helvetica" pitchFamily="2" charset="0"/>
              </a:rPr>
              <a:t>Results and</a:t>
            </a:r>
            <a:r>
              <a:rPr lang="en-US" b="1" dirty="0">
                <a:latin typeface="Helvetica" pitchFamily="2" charset="0"/>
              </a:rPr>
              <a:t> </a:t>
            </a:r>
            <a:r>
              <a:rPr lang="en-US" b="1" dirty="0">
                <a:effectLst/>
                <a:latin typeface="Helvetica" pitchFamily="2" charset="0"/>
              </a:rPr>
              <a:t>Key Finding</a:t>
            </a:r>
            <a:r>
              <a:rPr lang="en-US" b="1" dirty="0">
                <a:latin typeface="Helvetica" pitchFamily="2" charset="0"/>
              </a:rPr>
              <a:t>* </a:t>
            </a:r>
            <a:r>
              <a:rPr lang="en-US" b="1" i="1" u="sng" dirty="0">
                <a:solidFill>
                  <a:srgbClr val="C00000"/>
                </a:solidFill>
                <a:latin typeface="Helvetica" pitchFamily="2" charset="0"/>
              </a:rPr>
              <a:t>in brief</a:t>
            </a:r>
            <a:endParaRPr lang="en-US" b="1" i="1" u="sng" dirty="0">
              <a:solidFill>
                <a:srgbClr val="C00000"/>
              </a:solidFill>
              <a:effectLst/>
              <a:latin typeface="Helvetica" pitchFamily="2" charset="0"/>
            </a:endParaRPr>
          </a:p>
          <a:p>
            <a:endParaRPr lang="en-TH" dirty="0"/>
          </a:p>
        </p:txBody>
      </p:sp>
    </p:spTree>
    <p:extLst>
      <p:ext uri="{BB962C8B-B14F-4D97-AF65-F5344CB8AC3E}">
        <p14:creationId xmlns:p14="http://schemas.microsoft.com/office/powerpoint/2010/main" val="6368422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3B843-96F2-14FB-02B6-37B93B97EA70}"/>
              </a:ext>
            </a:extLst>
          </p:cNvPr>
          <p:cNvSpPr>
            <a:spLocks noGrp="1"/>
          </p:cNvSpPr>
          <p:nvPr>
            <p:ph type="title"/>
          </p:nvPr>
        </p:nvSpPr>
        <p:spPr/>
        <p:txBody>
          <a:bodyPr>
            <a:normAutofit/>
          </a:bodyPr>
          <a:lstStyle/>
          <a:p>
            <a:r>
              <a:rPr lang="en-TH" b="1" dirty="0">
                <a:latin typeface="+mn-lt"/>
              </a:rPr>
              <a:t>Abstract (~250 words) - Guidline and Tips</a:t>
            </a:r>
          </a:p>
        </p:txBody>
      </p:sp>
      <p:sp>
        <p:nvSpPr>
          <p:cNvPr id="3" name="Content Placeholder 2">
            <a:extLst>
              <a:ext uri="{FF2B5EF4-FFF2-40B4-BE49-F238E27FC236}">
                <a16:creationId xmlns:a16="http://schemas.microsoft.com/office/drawing/2014/main" id="{A1F4D761-545C-63E3-0401-D685C7D487EE}"/>
              </a:ext>
            </a:extLst>
          </p:cNvPr>
          <p:cNvSpPr>
            <a:spLocks noGrp="1"/>
          </p:cNvSpPr>
          <p:nvPr>
            <p:ph idx="1"/>
          </p:nvPr>
        </p:nvSpPr>
        <p:spPr/>
        <p:txBody>
          <a:bodyPr>
            <a:normAutofit/>
          </a:bodyPr>
          <a:lstStyle/>
          <a:p>
            <a:r>
              <a:rPr lang="en-US" b="1" dirty="0"/>
              <a:t>Background: </a:t>
            </a:r>
            <a:r>
              <a:rPr lang="en-US" b="1" dirty="0">
                <a:solidFill>
                  <a:srgbClr val="00B050"/>
                </a:solidFill>
              </a:rPr>
              <a:t>2 - 4 sentences </a:t>
            </a:r>
          </a:p>
          <a:p>
            <a:pPr lvl="1"/>
            <a:r>
              <a:rPr lang="en-US" dirty="0"/>
              <a:t>Explain </a:t>
            </a:r>
            <a:r>
              <a:rPr lang="en-US" u="sng" dirty="0"/>
              <a:t>why you proposed the work</a:t>
            </a:r>
            <a:r>
              <a:rPr lang="en-US" dirty="0"/>
              <a:t>, and </a:t>
            </a:r>
            <a:r>
              <a:rPr lang="en-US" u="sng" dirty="0"/>
              <a:t>what the main objectives</a:t>
            </a:r>
            <a:r>
              <a:rPr lang="en-US" dirty="0"/>
              <a:t> are</a:t>
            </a:r>
          </a:p>
          <a:p>
            <a:r>
              <a:rPr lang="en-US" b="1" dirty="0"/>
              <a:t>Methods: </a:t>
            </a:r>
            <a:r>
              <a:rPr lang="en-US" b="1" dirty="0">
                <a:solidFill>
                  <a:srgbClr val="00B050"/>
                </a:solidFill>
              </a:rPr>
              <a:t>1 - 2 sentences</a:t>
            </a:r>
          </a:p>
          <a:p>
            <a:pPr lvl="1"/>
            <a:r>
              <a:rPr lang="en-US" dirty="0"/>
              <a:t>Briefly describe your design, samples, technical approaches &amp; measurements used</a:t>
            </a:r>
          </a:p>
          <a:p>
            <a:r>
              <a:rPr lang="en-US" b="1" dirty="0"/>
              <a:t>Results: </a:t>
            </a:r>
            <a:r>
              <a:rPr lang="en-US" b="1" dirty="0">
                <a:solidFill>
                  <a:srgbClr val="00B050"/>
                </a:solidFill>
              </a:rPr>
              <a:t>1 - 2 sentences</a:t>
            </a:r>
          </a:p>
          <a:p>
            <a:pPr lvl="1"/>
            <a:r>
              <a:rPr lang="en-US" dirty="0"/>
              <a:t>Summarize important results - not all of your results. </a:t>
            </a:r>
          </a:p>
          <a:p>
            <a:r>
              <a:rPr lang="en-US" b="1" dirty="0"/>
              <a:t>Conclusion:</a:t>
            </a:r>
            <a:r>
              <a:rPr lang="en-US" dirty="0"/>
              <a:t> </a:t>
            </a:r>
            <a:r>
              <a:rPr lang="en-US" b="1" dirty="0">
                <a:solidFill>
                  <a:srgbClr val="00B050"/>
                </a:solidFill>
              </a:rPr>
              <a:t>1-2 sentences </a:t>
            </a:r>
          </a:p>
          <a:p>
            <a:pPr lvl="1"/>
            <a:r>
              <a:rPr lang="en-US" dirty="0"/>
              <a:t>Highlights </a:t>
            </a:r>
            <a:r>
              <a:rPr lang="en-US" b="1" u="sng" dirty="0">
                <a:solidFill>
                  <a:srgbClr val="C00000"/>
                </a:solidFill>
              </a:rPr>
              <a:t>key findings</a:t>
            </a:r>
            <a:r>
              <a:rPr lang="en-US" b="1" dirty="0"/>
              <a:t> </a:t>
            </a:r>
            <a:r>
              <a:rPr lang="en-US" dirty="0"/>
              <a:t>and/or your </a:t>
            </a:r>
            <a:r>
              <a:rPr lang="en-US" b="1" u="sng" dirty="0">
                <a:solidFill>
                  <a:srgbClr val="C00000"/>
                </a:solidFill>
              </a:rPr>
              <a:t>interpretations/implications</a:t>
            </a:r>
            <a:r>
              <a:rPr lang="en-US" dirty="0"/>
              <a:t> </a:t>
            </a:r>
          </a:p>
          <a:p>
            <a:pPr lvl="1"/>
            <a:r>
              <a:rPr lang="en-US" dirty="0"/>
              <a:t>May include the next steps for research in the future</a:t>
            </a:r>
            <a:endParaRPr lang="en-TH" dirty="0"/>
          </a:p>
        </p:txBody>
      </p:sp>
      <p:sp>
        <p:nvSpPr>
          <p:cNvPr id="5" name="TextBox 4">
            <a:extLst>
              <a:ext uri="{FF2B5EF4-FFF2-40B4-BE49-F238E27FC236}">
                <a16:creationId xmlns:a16="http://schemas.microsoft.com/office/drawing/2014/main" id="{0341EF3B-1663-726E-7A06-87F3E551BAF0}"/>
              </a:ext>
            </a:extLst>
          </p:cNvPr>
          <p:cNvSpPr txBox="1"/>
          <p:nvPr/>
        </p:nvSpPr>
        <p:spPr>
          <a:xfrm>
            <a:off x="267627" y="5896319"/>
            <a:ext cx="11664177" cy="584775"/>
          </a:xfrm>
          <a:prstGeom prst="rect">
            <a:avLst/>
          </a:prstGeom>
          <a:noFill/>
          <a:ln>
            <a:solidFill>
              <a:srgbClr val="FFC000"/>
            </a:solidFill>
          </a:ln>
        </p:spPr>
        <p:txBody>
          <a:bodyPr wrap="square">
            <a:spAutoFit/>
          </a:bodyPr>
          <a:lstStyle/>
          <a:p>
            <a:r>
              <a:rPr lang="en-US" sz="1600" b="1" u="sng" dirty="0">
                <a:solidFill>
                  <a:srgbClr val="C00000"/>
                </a:solidFill>
                <a:latin typeface="Helvetica" pitchFamily="2" charset="0"/>
              </a:rPr>
              <a:t>T</a:t>
            </a:r>
            <a:r>
              <a:rPr lang="en-US" sz="1600" b="1" u="sng" dirty="0">
                <a:solidFill>
                  <a:srgbClr val="C00000"/>
                </a:solidFill>
                <a:effectLst/>
                <a:latin typeface="Helvetica" pitchFamily="2" charset="0"/>
              </a:rPr>
              <a:t>ip</a:t>
            </a:r>
            <a:r>
              <a:rPr lang="en-US" sz="1600" dirty="0">
                <a:solidFill>
                  <a:srgbClr val="C00000"/>
                </a:solidFill>
                <a:effectLst/>
                <a:latin typeface="Helvetica" pitchFamily="2" charset="0"/>
              </a:rPr>
              <a:t>: </a:t>
            </a:r>
            <a:br>
              <a:rPr lang="en-US" sz="1600" dirty="0">
                <a:solidFill>
                  <a:srgbClr val="0070C0"/>
                </a:solidFill>
                <a:latin typeface="Helvetica" pitchFamily="2" charset="0"/>
              </a:rPr>
            </a:br>
            <a:r>
              <a:rPr lang="en-US" sz="1600" i="1" dirty="0">
                <a:solidFill>
                  <a:srgbClr val="0070C0"/>
                </a:solidFill>
                <a:latin typeface="Helvetica" pitchFamily="2" charset="0"/>
              </a:rPr>
              <a:t>Look at</a:t>
            </a:r>
            <a:r>
              <a:rPr lang="en-US" sz="1600" i="1" dirty="0">
                <a:solidFill>
                  <a:srgbClr val="0070C0"/>
                </a:solidFill>
                <a:effectLst/>
                <a:latin typeface="Helvetica" pitchFamily="2" charset="0"/>
              </a:rPr>
              <a:t> the abstracts of </a:t>
            </a:r>
            <a:r>
              <a:rPr lang="en-US" sz="1600" b="1" i="1" u="sng" dirty="0">
                <a:solidFill>
                  <a:srgbClr val="0070C0"/>
                </a:solidFill>
                <a:effectLst/>
                <a:latin typeface="Helvetica" pitchFamily="2" charset="0"/>
              </a:rPr>
              <a:t>published papers </a:t>
            </a:r>
            <a:r>
              <a:rPr lang="en-US" sz="1600" b="1" i="1" u="sng" dirty="0">
                <a:solidFill>
                  <a:srgbClr val="C00000"/>
                </a:solidFill>
                <a:effectLst/>
                <a:latin typeface="Helvetica" pitchFamily="2" charset="0"/>
              </a:rPr>
              <a:t>in your field</a:t>
            </a:r>
            <a:r>
              <a:rPr lang="en-US" sz="1600" i="1" dirty="0">
                <a:solidFill>
                  <a:srgbClr val="0070C0"/>
                </a:solidFill>
                <a:effectLst/>
                <a:latin typeface="Helvetica" pitchFamily="2" charset="0"/>
              </a:rPr>
              <a:t> to see how abstracts are generally written.</a:t>
            </a:r>
          </a:p>
        </p:txBody>
      </p:sp>
    </p:spTree>
    <p:extLst>
      <p:ext uri="{BB962C8B-B14F-4D97-AF65-F5344CB8AC3E}">
        <p14:creationId xmlns:p14="http://schemas.microsoft.com/office/powerpoint/2010/main" val="9075492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29948-F545-F6FB-E08A-CB535DFA9540}"/>
              </a:ext>
            </a:extLst>
          </p:cNvPr>
          <p:cNvSpPr>
            <a:spLocks noGrp="1"/>
          </p:cNvSpPr>
          <p:nvPr>
            <p:ph type="title"/>
          </p:nvPr>
        </p:nvSpPr>
        <p:spPr>
          <a:xfrm>
            <a:off x="267628" y="680053"/>
            <a:ext cx="5729948" cy="804364"/>
          </a:xfrm>
          <a:solidFill>
            <a:schemeClr val="accent5">
              <a:lumMod val="20000"/>
              <a:lumOff val="80000"/>
            </a:schemeClr>
          </a:solidFill>
        </p:spPr>
        <p:txBody>
          <a:bodyPr/>
          <a:lstStyle/>
          <a:p>
            <a:r>
              <a:rPr lang="en-US" b="1" dirty="0">
                <a:latin typeface="+mn-lt"/>
              </a:rPr>
              <a:t>Examples</a:t>
            </a:r>
          </a:p>
        </p:txBody>
      </p:sp>
      <p:sp>
        <p:nvSpPr>
          <p:cNvPr id="6" name="Text Placeholder 5">
            <a:extLst>
              <a:ext uri="{FF2B5EF4-FFF2-40B4-BE49-F238E27FC236}">
                <a16:creationId xmlns:a16="http://schemas.microsoft.com/office/drawing/2014/main" id="{61C568AE-18DD-6DDE-FEB5-D2354D70BD1D}"/>
              </a:ext>
            </a:extLst>
          </p:cNvPr>
          <p:cNvSpPr>
            <a:spLocks noGrp="1"/>
          </p:cNvSpPr>
          <p:nvPr>
            <p:ph type="body" idx="1"/>
          </p:nvPr>
        </p:nvSpPr>
        <p:spPr>
          <a:xfrm>
            <a:off x="267628" y="1642132"/>
            <a:ext cx="5729948" cy="438912"/>
          </a:xfrm>
          <a:ln>
            <a:solidFill>
              <a:schemeClr val="accent2">
                <a:lumMod val="75000"/>
              </a:schemeClr>
            </a:solidFill>
          </a:ln>
        </p:spPr>
        <p:txBody>
          <a:bodyPr anchor="ctr">
            <a:normAutofit/>
          </a:bodyPr>
          <a:lstStyle/>
          <a:p>
            <a:r>
              <a:rPr lang="en-US" sz="2200" dirty="0"/>
              <a:t>A </a:t>
            </a:r>
            <a:r>
              <a:rPr lang="en-US" sz="2200" u="sng" dirty="0">
                <a:solidFill>
                  <a:schemeClr val="bg2">
                    <a:lumMod val="50000"/>
                  </a:schemeClr>
                </a:solidFill>
              </a:rPr>
              <a:t>Good/Poor</a:t>
            </a:r>
            <a:r>
              <a:rPr lang="en-US" sz="2200" dirty="0">
                <a:solidFill>
                  <a:schemeClr val="bg2">
                    <a:lumMod val="50000"/>
                  </a:schemeClr>
                </a:solidFill>
              </a:rPr>
              <a:t>? </a:t>
            </a:r>
            <a:r>
              <a:rPr lang="en-US" sz="2200" dirty="0"/>
              <a:t>Title and Abstract</a:t>
            </a:r>
          </a:p>
        </p:txBody>
      </p:sp>
      <p:sp>
        <p:nvSpPr>
          <p:cNvPr id="7" name="Content Placeholder 6">
            <a:extLst>
              <a:ext uri="{FF2B5EF4-FFF2-40B4-BE49-F238E27FC236}">
                <a16:creationId xmlns:a16="http://schemas.microsoft.com/office/drawing/2014/main" id="{3CC916CD-226A-A404-7471-7DB5513631F5}"/>
              </a:ext>
            </a:extLst>
          </p:cNvPr>
          <p:cNvSpPr>
            <a:spLocks noGrp="1"/>
          </p:cNvSpPr>
          <p:nvPr>
            <p:ph sz="half" idx="2"/>
          </p:nvPr>
        </p:nvSpPr>
        <p:spPr>
          <a:xfrm>
            <a:off x="267628" y="2076472"/>
            <a:ext cx="5729948" cy="4598648"/>
          </a:xfrm>
          <a:ln>
            <a:solidFill>
              <a:schemeClr val="accent2">
                <a:lumMod val="75000"/>
              </a:schemeClr>
            </a:solidFill>
          </a:ln>
        </p:spPr>
        <p:txBody>
          <a:bodyPr>
            <a:normAutofit/>
          </a:bodyPr>
          <a:lstStyle/>
          <a:p>
            <a:pPr marL="0" indent="0">
              <a:lnSpc>
                <a:spcPct val="100000"/>
              </a:lnSpc>
              <a:spcBef>
                <a:spcPts val="600"/>
              </a:spcBef>
              <a:buNone/>
            </a:pPr>
            <a:r>
              <a:rPr lang="en-US" sz="1800" b="1" dirty="0">
                <a:solidFill>
                  <a:schemeClr val="accent5">
                    <a:lumMod val="75000"/>
                  </a:schemeClr>
                </a:solidFill>
              </a:rPr>
              <a:t>Merely indicative of the work done and provide few technical details</a:t>
            </a:r>
            <a:r>
              <a:rPr lang="en-US" sz="1800" dirty="0">
                <a:solidFill>
                  <a:schemeClr val="accent5">
                    <a:lumMod val="75000"/>
                  </a:schemeClr>
                </a:solidFill>
              </a:rPr>
              <a:t>.  </a:t>
            </a:r>
          </a:p>
          <a:p>
            <a:pPr marL="0" indent="0">
              <a:lnSpc>
                <a:spcPct val="100000"/>
              </a:lnSpc>
              <a:spcBef>
                <a:spcPts val="1200"/>
              </a:spcBef>
              <a:buNone/>
            </a:pPr>
            <a:r>
              <a:rPr lang="en-US" sz="1700" b="1" dirty="0">
                <a:solidFill>
                  <a:srgbClr val="C00000"/>
                </a:solidFill>
              </a:rPr>
              <a:t>Title</a:t>
            </a:r>
            <a:r>
              <a:rPr lang="en-US" sz="1700" dirty="0"/>
              <a:t>: “Laser Radar for Tracking Airborne Targets,”  </a:t>
            </a:r>
          </a:p>
          <a:p>
            <a:pPr marL="0" indent="0">
              <a:lnSpc>
                <a:spcPct val="100000"/>
              </a:lnSpc>
              <a:spcBef>
                <a:spcPts val="1200"/>
              </a:spcBef>
              <a:buNone/>
            </a:pPr>
            <a:r>
              <a:rPr lang="en-US" sz="1700" b="1" dirty="0">
                <a:solidFill>
                  <a:srgbClr val="C00000"/>
                </a:solidFill>
              </a:rPr>
              <a:t>Abstract</a:t>
            </a:r>
            <a:r>
              <a:rPr lang="en-US" sz="1700" dirty="0"/>
              <a:t>: An instrumentation tracker that quickly shows the position of high-speed targets with great precision is described. Range is determined by a FM-CW radar. Azimuth and elevation angles are recorded on magnetic tape or read out to a computer.</a:t>
            </a:r>
          </a:p>
        </p:txBody>
      </p:sp>
      <p:sp>
        <p:nvSpPr>
          <p:cNvPr id="8" name="Text Placeholder 7">
            <a:extLst>
              <a:ext uri="{FF2B5EF4-FFF2-40B4-BE49-F238E27FC236}">
                <a16:creationId xmlns:a16="http://schemas.microsoft.com/office/drawing/2014/main" id="{434CD71A-6484-78F1-2E4A-F80713C7EE8A}"/>
              </a:ext>
            </a:extLst>
          </p:cNvPr>
          <p:cNvSpPr>
            <a:spLocks noGrp="1"/>
          </p:cNvSpPr>
          <p:nvPr>
            <p:ph type="body" sz="quarter" idx="3"/>
          </p:nvPr>
        </p:nvSpPr>
        <p:spPr>
          <a:xfrm>
            <a:off x="6172199" y="469582"/>
            <a:ext cx="5759605" cy="438912"/>
          </a:xfrm>
          <a:ln>
            <a:solidFill>
              <a:schemeClr val="accent6">
                <a:lumMod val="50000"/>
              </a:schemeClr>
            </a:solidFill>
          </a:ln>
        </p:spPr>
        <p:txBody>
          <a:bodyPr anchor="ctr">
            <a:normAutofit/>
          </a:bodyPr>
          <a:lstStyle/>
          <a:p>
            <a:r>
              <a:rPr lang="en-US" sz="2200" dirty="0"/>
              <a:t>A </a:t>
            </a:r>
            <a:r>
              <a:rPr lang="en-US" sz="2200" u="sng" dirty="0">
                <a:solidFill>
                  <a:schemeClr val="bg2">
                    <a:lumMod val="50000"/>
                  </a:schemeClr>
                </a:solidFill>
              </a:rPr>
              <a:t>Good/Poor</a:t>
            </a:r>
            <a:r>
              <a:rPr lang="en-US" sz="2200" dirty="0">
                <a:solidFill>
                  <a:schemeClr val="bg2">
                    <a:lumMod val="50000"/>
                  </a:schemeClr>
                </a:solidFill>
              </a:rPr>
              <a:t>? </a:t>
            </a:r>
            <a:r>
              <a:rPr lang="en-US" sz="2200" dirty="0"/>
              <a:t>Title and Abstract </a:t>
            </a:r>
          </a:p>
        </p:txBody>
      </p:sp>
      <p:sp>
        <p:nvSpPr>
          <p:cNvPr id="9" name="Content Placeholder 8">
            <a:extLst>
              <a:ext uri="{FF2B5EF4-FFF2-40B4-BE49-F238E27FC236}">
                <a16:creationId xmlns:a16="http://schemas.microsoft.com/office/drawing/2014/main" id="{DD4B8BDB-05FF-B509-2DFA-005EBE22C6D1}"/>
              </a:ext>
            </a:extLst>
          </p:cNvPr>
          <p:cNvSpPr>
            <a:spLocks noGrp="1"/>
          </p:cNvSpPr>
          <p:nvPr>
            <p:ph sz="quarter" idx="4"/>
          </p:nvPr>
        </p:nvSpPr>
        <p:spPr>
          <a:xfrm>
            <a:off x="6172199" y="903922"/>
            <a:ext cx="5759605" cy="5771198"/>
          </a:xfrm>
          <a:ln>
            <a:solidFill>
              <a:schemeClr val="accent6">
                <a:lumMod val="50000"/>
              </a:schemeClr>
            </a:solidFill>
          </a:ln>
        </p:spPr>
        <p:txBody>
          <a:bodyPr>
            <a:noAutofit/>
          </a:bodyPr>
          <a:lstStyle/>
          <a:p>
            <a:pPr marL="0" indent="0">
              <a:lnSpc>
                <a:spcPct val="120000"/>
              </a:lnSpc>
              <a:spcBef>
                <a:spcPts val="600"/>
              </a:spcBef>
              <a:buNone/>
            </a:pPr>
            <a:r>
              <a:rPr lang="en-US" sz="1800" b="1" dirty="0">
                <a:solidFill>
                  <a:schemeClr val="accent5">
                    <a:lumMod val="75000"/>
                  </a:schemeClr>
                </a:solidFill>
              </a:rPr>
              <a:t>Indicative of the work done and informative as to the engineering techniques and the limits of precision</a:t>
            </a:r>
            <a:r>
              <a:rPr lang="en-US" sz="1700" b="1" dirty="0">
                <a:solidFill>
                  <a:schemeClr val="accent5">
                    <a:lumMod val="75000"/>
                  </a:schemeClr>
                </a:solidFill>
              </a:rPr>
              <a:t>.  </a:t>
            </a:r>
          </a:p>
          <a:p>
            <a:pPr marL="0" indent="0">
              <a:lnSpc>
                <a:spcPct val="120000"/>
              </a:lnSpc>
              <a:spcBef>
                <a:spcPts val="1200"/>
              </a:spcBef>
              <a:buNone/>
            </a:pPr>
            <a:r>
              <a:rPr lang="en-US" sz="1700" b="1" dirty="0">
                <a:solidFill>
                  <a:srgbClr val="00B050"/>
                </a:solidFill>
              </a:rPr>
              <a:t>Title</a:t>
            </a:r>
            <a:r>
              <a:rPr lang="en-US" sz="1700" dirty="0"/>
              <a:t>: “A Precise Optical Instrumentation Radar”  </a:t>
            </a:r>
          </a:p>
          <a:p>
            <a:pPr marL="0" indent="0">
              <a:lnSpc>
                <a:spcPct val="120000"/>
              </a:lnSpc>
              <a:spcBef>
                <a:spcPts val="1200"/>
              </a:spcBef>
              <a:buNone/>
            </a:pPr>
            <a:r>
              <a:rPr lang="en-US" sz="1700" b="1" dirty="0">
                <a:solidFill>
                  <a:srgbClr val="00B050"/>
                </a:solidFill>
              </a:rPr>
              <a:t>Abstract</a:t>
            </a:r>
            <a:r>
              <a:rPr lang="en-US" sz="1700" dirty="0"/>
              <a:t>: This paper describes an instrumentation tracker that provides real-time positional data on high-speed cooperative targets with a precision &lt; 1 m at ranges between 300 m and 10 km. Unambiguous range is determined by a precise digital frequency-</a:t>
            </a:r>
            <a:r>
              <a:rPr lang="en-US" sz="1700" dirty="0" err="1"/>
              <a:t>modulationcontinuous</a:t>
            </a:r>
            <a:r>
              <a:rPr lang="en-US" sz="1700" dirty="0"/>
              <a:t>-wave (FM-CW) ranging technique using a target-mounted beacon and a narrow laser ranging beam. This system permits measurement of target position to values much less than target dimension. Azimuth and elevation angles are read out by precision shaft angle encoders and recorded in binary form, along with range and time, on magnetic tape or directly to a real-time computer.</a:t>
            </a:r>
          </a:p>
        </p:txBody>
      </p:sp>
    </p:spTree>
    <p:extLst>
      <p:ext uri="{BB962C8B-B14F-4D97-AF65-F5344CB8AC3E}">
        <p14:creationId xmlns:p14="http://schemas.microsoft.com/office/powerpoint/2010/main" val="4120023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023773-C674-03A4-5C3E-C016537629B2}"/>
              </a:ext>
            </a:extLst>
          </p:cNvPr>
          <p:cNvSpPr>
            <a:spLocks noGrp="1"/>
          </p:cNvSpPr>
          <p:nvPr>
            <p:ph type="title"/>
          </p:nvPr>
        </p:nvSpPr>
        <p:spPr/>
        <p:txBody>
          <a:bodyPr/>
          <a:lstStyle/>
          <a:p>
            <a:r>
              <a:rPr lang="en-TH" dirty="0">
                <a:latin typeface="+mn-lt"/>
              </a:rPr>
              <a:t>Assignment#1</a:t>
            </a:r>
            <a:r>
              <a:rPr lang="th-TH" dirty="0">
                <a:latin typeface="+mn-lt"/>
              </a:rPr>
              <a:t> </a:t>
            </a:r>
            <a:r>
              <a:rPr lang="en-US" dirty="0">
                <a:latin typeface="+mn-lt"/>
              </a:rPr>
              <a:t>(2 points)</a:t>
            </a:r>
            <a:endParaRPr lang="en-TH" dirty="0">
              <a:latin typeface="+mn-lt"/>
            </a:endParaRPr>
          </a:p>
        </p:txBody>
      </p:sp>
      <p:sp>
        <p:nvSpPr>
          <p:cNvPr id="3" name="Content Placeholder 2">
            <a:extLst>
              <a:ext uri="{FF2B5EF4-FFF2-40B4-BE49-F238E27FC236}">
                <a16:creationId xmlns:a16="http://schemas.microsoft.com/office/drawing/2014/main" id="{A8751019-247B-A4E3-D548-E7B05FAD31FB}"/>
              </a:ext>
            </a:extLst>
          </p:cNvPr>
          <p:cNvSpPr>
            <a:spLocks noGrp="1"/>
          </p:cNvSpPr>
          <p:nvPr>
            <p:ph idx="1"/>
          </p:nvPr>
        </p:nvSpPr>
        <p:spPr>
          <a:xfrm>
            <a:off x="267628" y="1639228"/>
            <a:ext cx="11664177" cy="4913971"/>
          </a:xfrm>
        </p:spPr>
        <p:txBody>
          <a:bodyPr>
            <a:normAutofit lnSpcReduction="10000"/>
          </a:bodyPr>
          <a:lstStyle/>
          <a:p>
            <a:r>
              <a:rPr lang="en-TH" b="1" dirty="0">
                <a:solidFill>
                  <a:srgbClr val="0000FF"/>
                </a:solidFill>
              </a:rPr>
              <a:t>Summarize how to wri</a:t>
            </a:r>
            <a:r>
              <a:rPr lang="en-US" b="1" dirty="0" err="1">
                <a:solidFill>
                  <a:srgbClr val="0000FF"/>
                </a:solidFill>
              </a:rPr>
              <a:t>te</a:t>
            </a:r>
            <a:r>
              <a:rPr lang="en-TH" b="1" dirty="0">
                <a:solidFill>
                  <a:srgbClr val="0000FF"/>
                </a:solidFill>
              </a:rPr>
              <a:t> a good proposal/thesis in your own word (2 points</a:t>
            </a:r>
            <a:r>
              <a:rPr lang="en-TH" dirty="0"/>
              <a:t>)</a:t>
            </a:r>
          </a:p>
          <a:p>
            <a:pPr lvl="1"/>
            <a:r>
              <a:rPr lang="en-TH" b="1" dirty="0"/>
              <a:t>Structure</a:t>
            </a:r>
          </a:p>
          <a:p>
            <a:pPr lvl="2"/>
            <a:r>
              <a:rPr lang="en-US" b="1" dirty="0"/>
              <a:t>Sections </a:t>
            </a:r>
            <a:r>
              <a:rPr lang="en-US" i="1" dirty="0"/>
              <a:t>(</a:t>
            </a:r>
            <a:r>
              <a:rPr lang="en-TH" i="1" dirty="0"/>
              <a:t>CH1-5 and etc.)</a:t>
            </a:r>
            <a:endParaRPr lang="en-US" i="1" dirty="0"/>
          </a:p>
          <a:p>
            <a:pPr lvl="2"/>
            <a:r>
              <a:rPr lang="en-US" b="1" dirty="0"/>
              <a:t>Subsections </a:t>
            </a:r>
            <a:r>
              <a:rPr lang="en-US" i="1" dirty="0"/>
              <a:t>e.g.</a:t>
            </a:r>
            <a:r>
              <a:rPr lang="en-US" b="1" i="1" dirty="0"/>
              <a:t>, </a:t>
            </a:r>
            <a:r>
              <a:rPr lang="en-US" i="1" dirty="0"/>
              <a:t>1.1…, 1.2…, 1.5…, 2.1…, 2.3…</a:t>
            </a:r>
            <a:endParaRPr lang="en-TH" i="1" dirty="0"/>
          </a:p>
          <a:p>
            <a:pPr lvl="1"/>
            <a:r>
              <a:rPr lang="en-TH" b="1" u="sng" dirty="0"/>
              <a:t>Precisely describe</a:t>
            </a:r>
            <a:br>
              <a:rPr lang="en-TH" b="1" dirty="0"/>
            </a:br>
            <a:r>
              <a:rPr lang="en-TH" b="1" dirty="0">
                <a:solidFill>
                  <a:srgbClr val="0070C0"/>
                </a:solidFill>
              </a:rPr>
              <a:t>what to do in each chapter/sections</a:t>
            </a:r>
            <a:r>
              <a:rPr lang="en-TH" dirty="0"/>
              <a:t> &amp; </a:t>
            </a:r>
            <a:r>
              <a:rPr lang="en-TH" b="1" dirty="0">
                <a:solidFill>
                  <a:srgbClr val="0070C0"/>
                </a:solidFill>
              </a:rPr>
              <a:t>subsections </a:t>
            </a:r>
            <a:r>
              <a:rPr lang="en-TH" dirty="0"/>
              <a:t>within </a:t>
            </a:r>
            <a:r>
              <a:rPr lang="en-TH" b="1" u="sng" dirty="0">
                <a:solidFill>
                  <a:srgbClr val="C00000"/>
                </a:solidFill>
              </a:rPr>
              <a:t>2-3± sentences </a:t>
            </a:r>
            <a:br>
              <a:rPr lang="en-TH" b="1" u="sng" dirty="0">
                <a:solidFill>
                  <a:srgbClr val="C00000"/>
                </a:solidFill>
              </a:rPr>
            </a:br>
            <a:r>
              <a:rPr lang="en-TH" i="1" dirty="0">
                <a:solidFill>
                  <a:srgbClr val="C00000"/>
                </a:solidFill>
              </a:rPr>
              <a:t>(better cite references if needed)</a:t>
            </a:r>
            <a:br>
              <a:rPr lang="en-TH" i="1" dirty="0">
                <a:solidFill>
                  <a:srgbClr val="C00000"/>
                </a:solidFill>
              </a:rPr>
            </a:br>
            <a:endParaRPr lang="en-TH" i="1" dirty="0">
              <a:solidFill>
                <a:srgbClr val="C00000"/>
              </a:solidFill>
            </a:endParaRPr>
          </a:p>
          <a:p>
            <a:r>
              <a:rPr lang="en-US" b="1" dirty="0">
                <a:solidFill>
                  <a:srgbClr val="0000FF"/>
                </a:solidFill>
              </a:rPr>
              <a:t>Install LaTeX distributor (</a:t>
            </a:r>
            <a:r>
              <a:rPr lang="en-US" b="1" dirty="0" err="1">
                <a:solidFill>
                  <a:srgbClr val="0000FF"/>
                </a:solidFill>
              </a:rPr>
              <a:t>MikeTeX</a:t>
            </a:r>
            <a:r>
              <a:rPr lang="en-US" b="1" dirty="0">
                <a:solidFill>
                  <a:srgbClr val="0000FF"/>
                </a:solidFill>
              </a:rPr>
              <a:t>) and the editor (</a:t>
            </a:r>
            <a:r>
              <a:rPr lang="en-US" b="1" dirty="0" err="1">
                <a:solidFill>
                  <a:srgbClr val="0000FF"/>
                </a:solidFill>
              </a:rPr>
              <a:t>TextStudio</a:t>
            </a:r>
            <a:r>
              <a:rPr lang="en-US" b="1" dirty="0">
                <a:solidFill>
                  <a:srgbClr val="0000FF"/>
                </a:solidFill>
              </a:rPr>
              <a:t>) of your choice. </a:t>
            </a:r>
          </a:p>
          <a:p>
            <a:pPr lvl="1"/>
            <a:r>
              <a:rPr lang="en-US" dirty="0"/>
              <a:t>Report your results (screen captures) after successfully installation </a:t>
            </a:r>
            <a:br>
              <a:rPr lang="en-US" dirty="0"/>
            </a:br>
            <a:endParaRPr lang="en-TH" dirty="0"/>
          </a:p>
          <a:p>
            <a:pPr>
              <a:buFont typeface="Wingdings" pitchFamily="2" charset="2"/>
              <a:buChar char="Ø"/>
            </a:pPr>
            <a:r>
              <a:rPr lang="en-TH" dirty="0"/>
              <a:t> </a:t>
            </a:r>
            <a:r>
              <a:rPr lang="en-TH" dirty="0">
                <a:highlight>
                  <a:srgbClr val="FFFF00"/>
                </a:highlight>
              </a:rPr>
              <a:t>Due: </a:t>
            </a:r>
            <a:r>
              <a:rPr lang="en-TH" b="1" dirty="0">
                <a:highlight>
                  <a:srgbClr val="FFFF00"/>
                </a:highlight>
              </a:rPr>
              <a:t>Sun </a:t>
            </a:r>
            <a:r>
              <a:rPr lang="en-US" b="1" dirty="0">
                <a:highlight>
                  <a:srgbClr val="FFFF00"/>
                </a:highlight>
                <a:cs typeface="Cordia New" panose="020B0304020202020204" pitchFamily="34" charset="-34"/>
              </a:rPr>
              <a:t>Oct</a:t>
            </a:r>
            <a:r>
              <a:rPr lang="en-US" b="1" dirty="0">
                <a:effectLst/>
                <a:highlight>
                  <a:srgbClr val="FFFF00"/>
                </a:highlight>
                <a:latin typeface="+mn-lt"/>
                <a:ea typeface="Times New Roman" panose="02020603050405020304" pitchFamily="18" charset="0"/>
                <a:cs typeface="Cordia New" panose="020B0304020202020204" pitchFamily="34" charset="-34"/>
              </a:rPr>
              <a:t>/05</a:t>
            </a:r>
            <a:r>
              <a:rPr lang="en-US" dirty="0">
                <a:effectLst/>
                <a:highlight>
                  <a:srgbClr val="FFFF00"/>
                </a:highlight>
                <a:latin typeface="+mn-lt"/>
                <a:ea typeface="Times New Roman" panose="02020603050405020304" pitchFamily="18" charset="0"/>
                <a:cs typeface="Cordia New" panose="020B0304020202020204" pitchFamily="34" charset="-34"/>
              </a:rPr>
              <a:t>, before </a:t>
            </a:r>
            <a:r>
              <a:rPr lang="en-US" b="1" dirty="0">
                <a:effectLst/>
                <a:highlight>
                  <a:srgbClr val="FFFF00"/>
                </a:highlight>
                <a:latin typeface="+mn-lt"/>
                <a:ea typeface="Times New Roman" panose="02020603050405020304" pitchFamily="18" charset="0"/>
                <a:cs typeface="Cordia New" panose="020B0304020202020204" pitchFamily="34" charset="-34"/>
              </a:rPr>
              <a:t>11:59 PM</a:t>
            </a:r>
            <a:endParaRPr lang="en-TH" b="1" dirty="0">
              <a:highlight>
                <a:srgbClr val="FFFF00"/>
              </a:highlight>
            </a:endParaRPr>
          </a:p>
          <a:p>
            <a:pPr lvl="1"/>
            <a:endParaRPr lang="en-TH" b="1" u="sng" dirty="0"/>
          </a:p>
        </p:txBody>
      </p:sp>
    </p:spTree>
    <p:extLst>
      <p:ext uri="{BB962C8B-B14F-4D97-AF65-F5344CB8AC3E}">
        <p14:creationId xmlns:p14="http://schemas.microsoft.com/office/powerpoint/2010/main" val="36842999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3DAD8-1DE6-0E4A-0B18-17098CEE76EF}"/>
              </a:ext>
            </a:extLst>
          </p:cNvPr>
          <p:cNvSpPr>
            <a:spLocks noGrp="1"/>
          </p:cNvSpPr>
          <p:nvPr>
            <p:ph type="title"/>
          </p:nvPr>
        </p:nvSpPr>
        <p:spPr/>
        <p:txBody>
          <a:bodyPr/>
          <a:lstStyle/>
          <a:p>
            <a:r>
              <a:rPr lang="en-US" dirty="0"/>
              <a:t>LaTeX Installation</a:t>
            </a:r>
          </a:p>
        </p:txBody>
      </p:sp>
      <p:sp>
        <p:nvSpPr>
          <p:cNvPr id="3" name="Content Placeholder 2">
            <a:extLst>
              <a:ext uri="{FF2B5EF4-FFF2-40B4-BE49-F238E27FC236}">
                <a16:creationId xmlns:a16="http://schemas.microsoft.com/office/drawing/2014/main" id="{95CC194E-2D85-9D7C-CE4A-8D08AEF57E2D}"/>
              </a:ext>
            </a:extLst>
          </p:cNvPr>
          <p:cNvSpPr>
            <a:spLocks noGrp="1"/>
          </p:cNvSpPr>
          <p:nvPr>
            <p:ph idx="1"/>
          </p:nvPr>
        </p:nvSpPr>
        <p:spPr/>
        <p:txBody>
          <a:bodyPr>
            <a:normAutofit lnSpcReduction="10000"/>
          </a:bodyPr>
          <a:lstStyle/>
          <a:p>
            <a:pPr marL="0" indent="0">
              <a:buNone/>
            </a:pPr>
            <a:r>
              <a:rPr lang="en-US" b="1" i="0" dirty="0" err="1">
                <a:solidFill>
                  <a:srgbClr val="0070C0"/>
                </a:solidFill>
                <a:effectLst/>
                <a:highlight>
                  <a:srgbClr val="FFFF00"/>
                </a:highlight>
              </a:rPr>
              <a:t>MiKTeX</a:t>
            </a:r>
            <a:r>
              <a:rPr lang="en-US" b="1" i="0" dirty="0">
                <a:solidFill>
                  <a:srgbClr val="0070C0"/>
                </a:solidFill>
                <a:effectLst/>
                <a:highlight>
                  <a:srgbClr val="FFFF00"/>
                </a:highlight>
              </a:rPr>
              <a:t> editor</a:t>
            </a:r>
            <a:r>
              <a:rPr lang="en-US" b="1" i="0" dirty="0">
                <a:solidFill>
                  <a:srgbClr val="0070C0"/>
                </a:solidFill>
                <a:effectLst/>
              </a:rPr>
              <a:t> </a:t>
            </a:r>
            <a:br>
              <a:rPr lang="en-US" b="1" i="0" dirty="0">
                <a:solidFill>
                  <a:srgbClr val="0070C0"/>
                </a:solidFill>
                <a:effectLst/>
              </a:rPr>
            </a:br>
            <a:r>
              <a:rPr lang="en-US" i="1" dirty="0">
                <a:solidFill>
                  <a:srgbClr val="0000FF"/>
                </a:solidFill>
                <a:hlinkClick r:id="rId2">
                  <a:extLst>
                    <a:ext uri="{A12FA001-AC4F-418D-AE19-62706E023703}">
                      <ahyp:hlinkClr xmlns:ahyp="http://schemas.microsoft.com/office/drawing/2018/hyperlinkcolor" val="tx"/>
                    </a:ext>
                  </a:extLst>
                </a:hlinkClick>
              </a:rPr>
              <a:t>https://miktex.org/download</a:t>
            </a:r>
            <a:endParaRPr lang="en-US" i="1" dirty="0">
              <a:solidFill>
                <a:srgbClr val="0000FF"/>
              </a:solidFill>
            </a:endParaRPr>
          </a:p>
          <a:p>
            <a:pPr marL="0" indent="0">
              <a:buNone/>
            </a:pPr>
            <a:r>
              <a:rPr lang="en-US" sz="2400" dirty="0"/>
              <a:t>(already with </a:t>
            </a:r>
            <a:r>
              <a:rPr lang="en-US" sz="2400" b="1" u="sng" dirty="0" err="1"/>
              <a:t>TeXworks</a:t>
            </a:r>
            <a:r>
              <a:rPr lang="en-US" sz="2400" dirty="0"/>
              <a:t> installed)</a:t>
            </a:r>
          </a:p>
          <a:p>
            <a:pPr marL="0" indent="0">
              <a:buNone/>
            </a:pPr>
            <a:r>
              <a:rPr lang="en-US" b="1" i="0" dirty="0">
                <a:solidFill>
                  <a:srgbClr val="1C2127"/>
                </a:solidFill>
                <a:effectLst/>
              </a:rPr>
              <a:t>Perquisites </a:t>
            </a:r>
            <a:r>
              <a:rPr lang="en-US" dirty="0">
                <a:solidFill>
                  <a:srgbClr val="212529"/>
                </a:solidFill>
              </a:rPr>
              <a:t>(only x64)</a:t>
            </a:r>
            <a:r>
              <a:rPr lang="en-US" b="1" i="0" dirty="0">
                <a:solidFill>
                  <a:srgbClr val="1C2127"/>
                </a:solidFill>
                <a:effectLst/>
              </a:rPr>
              <a:t>:</a:t>
            </a:r>
          </a:p>
          <a:p>
            <a:pPr lvl="1"/>
            <a:r>
              <a:rPr lang="en-US" b="1" i="1" dirty="0">
                <a:solidFill>
                  <a:srgbClr val="0070C0"/>
                </a:solidFill>
                <a:effectLst/>
              </a:rPr>
              <a:t>Windows</a:t>
            </a:r>
            <a:r>
              <a:rPr lang="en-US" b="0" i="0" dirty="0">
                <a:solidFill>
                  <a:srgbClr val="212529"/>
                </a:solidFill>
                <a:effectLst/>
              </a:rPr>
              <a:t> 11, 10</a:t>
            </a:r>
          </a:p>
          <a:p>
            <a:pPr lvl="1"/>
            <a:r>
              <a:rPr lang="en-US" b="1" i="1" dirty="0">
                <a:solidFill>
                  <a:srgbClr val="0070C0"/>
                </a:solidFill>
              </a:rPr>
              <a:t>M</a:t>
            </a:r>
            <a:r>
              <a:rPr lang="en-US" b="1" i="1" dirty="0">
                <a:solidFill>
                  <a:srgbClr val="0070C0"/>
                </a:solidFill>
                <a:effectLst/>
              </a:rPr>
              <a:t>acOS</a:t>
            </a:r>
            <a:r>
              <a:rPr lang="en-US" b="0" i="0" dirty="0">
                <a:solidFill>
                  <a:srgbClr val="212529"/>
                </a:solidFill>
                <a:effectLst/>
              </a:rPr>
              <a:t> 12, 11, 10.15 (Catalina)</a:t>
            </a:r>
          </a:p>
          <a:p>
            <a:pPr marL="854075" lvl="2" indent="-225425">
              <a:buFont typeface="Courier New" panose="02070309020205020404" pitchFamily="49" charset="0"/>
              <a:buChar char="o"/>
            </a:pPr>
            <a:r>
              <a:rPr lang="en-US" b="0" i="0" dirty="0">
                <a:solidFill>
                  <a:srgbClr val="212529"/>
                </a:solidFill>
                <a:effectLst/>
                <a:hlinkClick r:id="rId3"/>
              </a:rPr>
              <a:t>https://miktex.org/howto/miktex-console</a:t>
            </a:r>
            <a:endParaRPr lang="en-US" b="0" i="0" dirty="0">
              <a:solidFill>
                <a:srgbClr val="212529"/>
              </a:solidFill>
              <a:effectLst/>
            </a:endParaRPr>
          </a:p>
          <a:p>
            <a:pPr lvl="1"/>
            <a:r>
              <a:rPr lang="en-US" b="1" i="0" dirty="0">
                <a:solidFill>
                  <a:schemeClr val="accent2">
                    <a:lumMod val="75000"/>
                  </a:schemeClr>
                </a:solidFill>
                <a:effectLst/>
              </a:rPr>
              <a:t>Ubuntu</a:t>
            </a:r>
            <a:r>
              <a:rPr lang="en-US" b="0" i="0" dirty="0">
                <a:solidFill>
                  <a:srgbClr val="212529"/>
                </a:solidFill>
                <a:effectLst/>
              </a:rPr>
              <a:t> 22.04, 20.04</a:t>
            </a:r>
          </a:p>
          <a:p>
            <a:pPr lvl="1"/>
            <a:r>
              <a:rPr lang="en-US" b="1" i="0" dirty="0">
                <a:solidFill>
                  <a:schemeClr val="accent2">
                    <a:lumMod val="75000"/>
                  </a:schemeClr>
                </a:solidFill>
                <a:effectLst/>
              </a:rPr>
              <a:t>Linux Mint </a:t>
            </a:r>
            <a:r>
              <a:rPr lang="en-US" b="0" i="0" dirty="0">
                <a:solidFill>
                  <a:srgbClr val="212529"/>
                </a:solidFill>
                <a:effectLst/>
              </a:rPr>
              <a:t>21, 20</a:t>
            </a:r>
          </a:p>
          <a:p>
            <a:pPr lvl="1"/>
            <a:r>
              <a:rPr lang="en-US" b="1" i="0" dirty="0">
                <a:solidFill>
                  <a:schemeClr val="accent2">
                    <a:lumMod val="75000"/>
                  </a:schemeClr>
                </a:solidFill>
                <a:effectLst/>
              </a:rPr>
              <a:t>Debian</a:t>
            </a:r>
            <a:r>
              <a:rPr lang="en-US" b="0" i="0" dirty="0">
                <a:solidFill>
                  <a:srgbClr val="212529"/>
                </a:solidFill>
                <a:effectLst/>
              </a:rPr>
              <a:t> 11, 10</a:t>
            </a:r>
          </a:p>
          <a:p>
            <a:pPr lvl="1"/>
            <a:r>
              <a:rPr lang="en-US" b="1" i="0" dirty="0">
                <a:solidFill>
                  <a:schemeClr val="accent2">
                    <a:lumMod val="75000"/>
                  </a:schemeClr>
                </a:solidFill>
                <a:effectLst/>
              </a:rPr>
              <a:t>Fedora</a:t>
            </a:r>
            <a:r>
              <a:rPr lang="en-US" b="0" i="0" dirty="0">
                <a:solidFill>
                  <a:srgbClr val="212529"/>
                </a:solidFill>
                <a:effectLst/>
              </a:rPr>
              <a:t> 37, 36, 35</a:t>
            </a:r>
          </a:p>
          <a:p>
            <a:pPr lvl="1"/>
            <a:r>
              <a:rPr lang="en-US" b="1" i="0" dirty="0">
                <a:solidFill>
                  <a:schemeClr val="accent2">
                    <a:lumMod val="75000"/>
                  </a:schemeClr>
                </a:solidFill>
                <a:effectLst/>
              </a:rPr>
              <a:t>OpenSUSE</a:t>
            </a:r>
            <a:r>
              <a:rPr lang="en-US" b="0" i="0" dirty="0">
                <a:solidFill>
                  <a:srgbClr val="212529"/>
                </a:solidFill>
                <a:effectLst/>
              </a:rPr>
              <a:t> Leap 15</a:t>
            </a:r>
            <a:endParaRPr lang="en-US" dirty="0">
              <a:solidFill>
                <a:srgbClr val="1C2127"/>
              </a:solidFill>
            </a:endParaRPr>
          </a:p>
        </p:txBody>
      </p:sp>
      <p:pic>
        <p:nvPicPr>
          <p:cNvPr id="6" name="Picture 5">
            <a:extLst>
              <a:ext uri="{FF2B5EF4-FFF2-40B4-BE49-F238E27FC236}">
                <a16:creationId xmlns:a16="http://schemas.microsoft.com/office/drawing/2014/main" id="{AC35EC95-0224-A777-62C8-D8A744AEF054}"/>
              </a:ext>
            </a:extLst>
          </p:cNvPr>
          <p:cNvPicPr>
            <a:picLocks noChangeAspect="1"/>
          </p:cNvPicPr>
          <p:nvPr/>
        </p:nvPicPr>
        <p:blipFill rotWithShape="1">
          <a:blip r:embed="rId4"/>
          <a:srcRect r="28019"/>
          <a:stretch/>
        </p:blipFill>
        <p:spPr>
          <a:xfrm>
            <a:off x="5707589" y="812946"/>
            <a:ext cx="6224216" cy="5525293"/>
          </a:xfrm>
          <a:prstGeom prst="rect">
            <a:avLst/>
          </a:prstGeom>
        </p:spPr>
      </p:pic>
      <p:sp>
        <p:nvSpPr>
          <p:cNvPr id="8" name="AutoShape 2">
            <a:hlinkClick r:id="rId5"/>
            <a:extLst>
              <a:ext uri="{FF2B5EF4-FFF2-40B4-BE49-F238E27FC236}">
                <a16:creationId xmlns:a16="http://schemas.microsoft.com/office/drawing/2014/main" id="{95EC1940-1FE5-2823-B371-CCB9B02128BF}"/>
              </a:ext>
            </a:extLst>
          </p:cNvPr>
          <p:cNvSpPr>
            <a:spLocks noChangeAspect="1" noChangeArrowheads="1"/>
          </p:cNvSpPr>
          <p:nvPr/>
        </p:nvSpPr>
        <p:spPr bwMode="auto">
          <a:xfrm>
            <a:off x="146050" y="-157163"/>
            <a:ext cx="190500" cy="1905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AutoShape 3">
            <a:hlinkClick r:id="rId6"/>
            <a:extLst>
              <a:ext uri="{FF2B5EF4-FFF2-40B4-BE49-F238E27FC236}">
                <a16:creationId xmlns:a16="http://schemas.microsoft.com/office/drawing/2014/main" id="{D06FAAF3-34BA-F905-8F71-31D1F9A173E9}"/>
              </a:ext>
            </a:extLst>
          </p:cNvPr>
          <p:cNvSpPr>
            <a:spLocks noChangeAspect="1" noChangeArrowheads="1"/>
          </p:cNvSpPr>
          <p:nvPr/>
        </p:nvSpPr>
        <p:spPr bwMode="auto">
          <a:xfrm>
            <a:off x="146050" y="25400"/>
            <a:ext cx="190500" cy="1905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015099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7D181-4554-6221-63EA-6F565D6F6B2F}"/>
              </a:ext>
            </a:extLst>
          </p:cNvPr>
          <p:cNvSpPr>
            <a:spLocks noGrp="1"/>
          </p:cNvSpPr>
          <p:nvPr>
            <p:ph type="title"/>
          </p:nvPr>
        </p:nvSpPr>
        <p:spPr/>
        <p:txBody>
          <a:bodyPr/>
          <a:lstStyle/>
          <a:p>
            <a:r>
              <a:rPr lang="en-TH" b="1" dirty="0">
                <a:latin typeface="+mn-lt"/>
              </a:rPr>
              <a:t>Outline</a:t>
            </a:r>
          </a:p>
        </p:txBody>
      </p:sp>
      <p:sp>
        <p:nvSpPr>
          <p:cNvPr id="3" name="Content Placeholder 2">
            <a:extLst>
              <a:ext uri="{FF2B5EF4-FFF2-40B4-BE49-F238E27FC236}">
                <a16:creationId xmlns:a16="http://schemas.microsoft.com/office/drawing/2014/main" id="{A6A02B77-417C-F320-0A62-F3E42B5E62AB}"/>
              </a:ext>
            </a:extLst>
          </p:cNvPr>
          <p:cNvSpPr>
            <a:spLocks noGrp="1"/>
          </p:cNvSpPr>
          <p:nvPr>
            <p:ph idx="1"/>
          </p:nvPr>
        </p:nvSpPr>
        <p:spPr/>
        <p:txBody>
          <a:bodyPr>
            <a:normAutofit/>
          </a:bodyPr>
          <a:lstStyle/>
          <a:p>
            <a:pPr>
              <a:lnSpc>
                <a:spcPct val="100000"/>
              </a:lnSpc>
            </a:pPr>
            <a:r>
              <a:rPr lang="en-TH" dirty="0"/>
              <a:t>Sources of reference/information of how to write a thesis/academic journal</a:t>
            </a:r>
          </a:p>
          <a:p>
            <a:pPr>
              <a:lnSpc>
                <a:spcPct val="100000"/>
              </a:lnSpc>
            </a:pPr>
            <a:r>
              <a:rPr lang="en-TH" dirty="0"/>
              <a:t>Essential concepts of how to write a good thesis/research paper</a:t>
            </a:r>
          </a:p>
          <a:p>
            <a:pPr>
              <a:lnSpc>
                <a:spcPct val="100000"/>
              </a:lnSpc>
            </a:pPr>
            <a:r>
              <a:rPr lang="en-TH" b="1" dirty="0">
                <a:solidFill>
                  <a:srgbClr val="C00000"/>
                </a:solidFill>
              </a:rPr>
              <a:t>Structure &amp; Contents</a:t>
            </a:r>
          </a:p>
          <a:p>
            <a:pPr lvl="1"/>
            <a:r>
              <a:rPr lang="en-TH" dirty="0"/>
              <a:t>CH1: Introduction</a:t>
            </a:r>
          </a:p>
          <a:p>
            <a:pPr lvl="1"/>
            <a:r>
              <a:rPr lang="en-TH" dirty="0"/>
              <a:t>CH2: Literature Review</a:t>
            </a:r>
          </a:p>
          <a:p>
            <a:pPr lvl="1"/>
            <a:r>
              <a:rPr lang="en-TH" dirty="0"/>
              <a:t>CH3: Methods</a:t>
            </a:r>
          </a:p>
          <a:p>
            <a:pPr lvl="1"/>
            <a:r>
              <a:rPr lang="en-TH" dirty="0"/>
              <a:t>Ch4: Results</a:t>
            </a:r>
          </a:p>
          <a:p>
            <a:pPr lvl="1"/>
            <a:r>
              <a:rPr lang="en-TH" dirty="0"/>
              <a:t>CH5: Discussion, Conclusion, Future Work</a:t>
            </a:r>
          </a:p>
          <a:p>
            <a:pPr marL="0" indent="0">
              <a:buNone/>
            </a:pPr>
            <a:endParaRPr lang="en-TH" dirty="0"/>
          </a:p>
        </p:txBody>
      </p:sp>
    </p:spTree>
    <p:extLst>
      <p:ext uri="{BB962C8B-B14F-4D97-AF65-F5344CB8AC3E}">
        <p14:creationId xmlns:p14="http://schemas.microsoft.com/office/powerpoint/2010/main" val="14596615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9D13F-2EAF-C8D4-88E4-EA906F2A6159}"/>
              </a:ext>
            </a:extLst>
          </p:cNvPr>
          <p:cNvSpPr>
            <a:spLocks noGrp="1"/>
          </p:cNvSpPr>
          <p:nvPr>
            <p:ph type="title"/>
          </p:nvPr>
        </p:nvSpPr>
        <p:spPr/>
        <p:txBody>
          <a:bodyPr/>
          <a:lstStyle/>
          <a:p>
            <a:r>
              <a:rPr lang="en-US" dirty="0"/>
              <a:t>Update Packages (if required)</a:t>
            </a:r>
          </a:p>
        </p:txBody>
      </p:sp>
      <p:pic>
        <p:nvPicPr>
          <p:cNvPr id="4" name="Content Placeholder 3">
            <a:extLst>
              <a:ext uri="{FF2B5EF4-FFF2-40B4-BE49-F238E27FC236}">
                <a16:creationId xmlns:a16="http://schemas.microsoft.com/office/drawing/2014/main" id="{60347E46-EDAA-7C39-F87C-5850DF506E1D}"/>
              </a:ext>
            </a:extLst>
          </p:cNvPr>
          <p:cNvPicPr>
            <a:picLocks noGrp="1" noChangeAspect="1"/>
          </p:cNvPicPr>
          <p:nvPr>
            <p:ph idx="1"/>
          </p:nvPr>
        </p:nvPicPr>
        <p:blipFill rotWithShape="1">
          <a:blip r:embed="rId2"/>
          <a:srcRect l="583" r="15916" b="7493"/>
          <a:stretch/>
        </p:blipFill>
        <p:spPr>
          <a:xfrm>
            <a:off x="2066445" y="1550020"/>
            <a:ext cx="8059110" cy="5022230"/>
          </a:xfrm>
          <a:prstGeom prst="rect">
            <a:avLst/>
          </a:prstGeom>
        </p:spPr>
      </p:pic>
    </p:spTree>
    <p:extLst>
      <p:ext uri="{BB962C8B-B14F-4D97-AF65-F5344CB8AC3E}">
        <p14:creationId xmlns:p14="http://schemas.microsoft.com/office/powerpoint/2010/main" val="41494750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17E34-16E6-74B8-D235-C15F68AD8DF9}"/>
              </a:ext>
            </a:extLst>
          </p:cNvPr>
          <p:cNvSpPr>
            <a:spLocks noGrp="1"/>
          </p:cNvSpPr>
          <p:nvPr>
            <p:ph type="title"/>
          </p:nvPr>
        </p:nvSpPr>
        <p:spPr/>
        <p:txBody>
          <a:bodyPr/>
          <a:lstStyle/>
          <a:p>
            <a:r>
              <a:rPr lang="en-US" dirty="0"/>
              <a:t>Download additional packages</a:t>
            </a:r>
          </a:p>
        </p:txBody>
      </p:sp>
      <p:sp>
        <p:nvSpPr>
          <p:cNvPr id="3" name="Content Placeholder 2">
            <a:extLst>
              <a:ext uri="{FF2B5EF4-FFF2-40B4-BE49-F238E27FC236}">
                <a16:creationId xmlns:a16="http://schemas.microsoft.com/office/drawing/2014/main" id="{25F829DB-14E3-337B-FB2B-90C07C7A1EA0}"/>
              </a:ext>
            </a:extLst>
          </p:cNvPr>
          <p:cNvSpPr>
            <a:spLocks noGrp="1"/>
          </p:cNvSpPr>
          <p:nvPr>
            <p:ph idx="1"/>
          </p:nvPr>
        </p:nvSpPr>
        <p:spPr/>
        <p:txBody>
          <a:bodyPr/>
          <a:lstStyle/>
          <a:p>
            <a:pPr marL="0" indent="0">
              <a:buNone/>
            </a:pPr>
            <a:r>
              <a:rPr lang="en-US" dirty="0"/>
              <a:t>CTAN: </a:t>
            </a:r>
            <a:r>
              <a:rPr lang="en-US" dirty="0">
                <a:hlinkClick r:id="rId2"/>
              </a:rPr>
              <a:t>https://ctan.org/</a:t>
            </a:r>
            <a:endParaRPr lang="en-US" dirty="0"/>
          </a:p>
          <a:p>
            <a:r>
              <a:rPr lang="en-US" sz="2400" b="1" dirty="0"/>
              <a:t>“</a:t>
            </a:r>
            <a:r>
              <a:rPr lang="en-US" sz="2400" b="1" dirty="0" err="1">
                <a:solidFill>
                  <a:srgbClr val="C00000"/>
                </a:solidFill>
                <a:highlight>
                  <a:srgbClr val="FFFF00"/>
                </a:highlight>
              </a:rPr>
              <a:t>stringenc</a:t>
            </a:r>
            <a:r>
              <a:rPr lang="en-US" sz="2400" b="1" dirty="0"/>
              <a:t>” </a:t>
            </a:r>
            <a:r>
              <a:rPr lang="en-US" sz="2400" dirty="0"/>
              <a:t>may be required when </a:t>
            </a:r>
            <a:br>
              <a:rPr lang="en-US" sz="2400" dirty="0"/>
            </a:br>
            <a:r>
              <a:rPr lang="en-US" sz="2400" dirty="0"/>
              <a:t>using </a:t>
            </a:r>
            <a:r>
              <a:rPr lang="en-US" sz="2400" b="1" i="1" dirty="0">
                <a:solidFill>
                  <a:srgbClr val="0070C0"/>
                </a:solidFill>
              </a:rPr>
              <a:t>UTF8 </a:t>
            </a:r>
            <a:r>
              <a:rPr lang="en-US" sz="2400" dirty="0"/>
              <a:t>or </a:t>
            </a:r>
            <a:r>
              <a:rPr lang="en-US" sz="2400" b="1" i="1" dirty="0" err="1">
                <a:solidFill>
                  <a:srgbClr val="0070C0"/>
                </a:solidFill>
              </a:rPr>
              <a:t>hyperref</a:t>
            </a:r>
            <a:r>
              <a:rPr lang="en-US" sz="2400" dirty="0">
                <a:solidFill>
                  <a:srgbClr val="0070C0"/>
                </a:solidFill>
              </a:rPr>
              <a:t> </a:t>
            </a:r>
            <a:r>
              <a:rPr lang="en-US" sz="2400" dirty="0"/>
              <a:t>packages</a:t>
            </a:r>
          </a:p>
          <a:p>
            <a:pPr lvl="1"/>
            <a:endParaRPr lang="en-US" dirty="0"/>
          </a:p>
        </p:txBody>
      </p:sp>
      <p:pic>
        <p:nvPicPr>
          <p:cNvPr id="6" name="Picture 5">
            <a:extLst>
              <a:ext uri="{FF2B5EF4-FFF2-40B4-BE49-F238E27FC236}">
                <a16:creationId xmlns:a16="http://schemas.microsoft.com/office/drawing/2014/main" id="{55E71448-CE83-BCD9-B218-FDB5C41C2832}"/>
              </a:ext>
            </a:extLst>
          </p:cNvPr>
          <p:cNvPicPr>
            <a:picLocks noChangeAspect="1"/>
          </p:cNvPicPr>
          <p:nvPr/>
        </p:nvPicPr>
        <p:blipFill rotWithShape="1">
          <a:blip r:embed="rId3"/>
          <a:srcRect l="5906" t="5334" r="20594" b="8618"/>
          <a:stretch/>
        </p:blipFill>
        <p:spPr>
          <a:xfrm>
            <a:off x="5179824" y="1639229"/>
            <a:ext cx="6744548" cy="4441531"/>
          </a:xfrm>
          <a:prstGeom prst="rect">
            <a:avLst/>
          </a:prstGeom>
        </p:spPr>
      </p:pic>
    </p:spTree>
    <p:extLst>
      <p:ext uri="{BB962C8B-B14F-4D97-AF65-F5344CB8AC3E}">
        <p14:creationId xmlns:p14="http://schemas.microsoft.com/office/powerpoint/2010/main" val="19217586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6D9D8828-2DD7-A38A-9AAD-5897660E9EA3}"/>
              </a:ext>
            </a:extLst>
          </p:cNvPr>
          <p:cNvSpPr>
            <a:spLocks noGrp="1"/>
          </p:cNvSpPr>
          <p:nvPr>
            <p:ph type="title"/>
          </p:nvPr>
        </p:nvSpPr>
        <p:spPr/>
        <p:txBody>
          <a:bodyPr/>
          <a:lstStyle/>
          <a:p>
            <a:r>
              <a:rPr lang="en-US" b="1" dirty="0" err="1">
                <a:solidFill>
                  <a:srgbClr val="C00000"/>
                </a:solidFill>
                <a:latin typeface="+mn-lt"/>
              </a:rPr>
              <a:t>TeXworks</a:t>
            </a:r>
            <a:endParaRPr lang="en-US" dirty="0">
              <a:solidFill>
                <a:srgbClr val="C00000"/>
              </a:solidFill>
              <a:latin typeface="+mn-lt"/>
            </a:endParaRPr>
          </a:p>
        </p:txBody>
      </p:sp>
      <p:pic>
        <p:nvPicPr>
          <p:cNvPr id="28" name="Content Placeholder 27">
            <a:extLst>
              <a:ext uri="{FF2B5EF4-FFF2-40B4-BE49-F238E27FC236}">
                <a16:creationId xmlns:a16="http://schemas.microsoft.com/office/drawing/2014/main" id="{2EF093BB-4F49-6931-432E-E33D943DCECA}"/>
              </a:ext>
            </a:extLst>
          </p:cNvPr>
          <p:cNvPicPr>
            <a:picLocks noGrp="1" noChangeAspect="1"/>
          </p:cNvPicPr>
          <p:nvPr>
            <p:ph idx="1"/>
          </p:nvPr>
        </p:nvPicPr>
        <p:blipFill rotWithShape="1">
          <a:blip r:embed="rId2"/>
          <a:srcRect b="6376"/>
          <a:stretch/>
        </p:blipFill>
        <p:spPr>
          <a:xfrm>
            <a:off x="1474629" y="1595740"/>
            <a:ext cx="9242742" cy="4867582"/>
          </a:xfrm>
          <a:prstGeom prst="rect">
            <a:avLst/>
          </a:prstGeom>
        </p:spPr>
      </p:pic>
    </p:spTree>
    <p:extLst>
      <p:ext uri="{BB962C8B-B14F-4D97-AF65-F5344CB8AC3E}">
        <p14:creationId xmlns:p14="http://schemas.microsoft.com/office/powerpoint/2010/main" val="14515198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21697-B37F-AB32-9598-85A1EED2A154}"/>
              </a:ext>
            </a:extLst>
          </p:cNvPr>
          <p:cNvSpPr>
            <a:spLocks noGrp="1"/>
          </p:cNvSpPr>
          <p:nvPr>
            <p:ph type="title"/>
          </p:nvPr>
        </p:nvSpPr>
        <p:spPr/>
        <p:txBody>
          <a:bodyPr/>
          <a:lstStyle/>
          <a:p>
            <a:r>
              <a:rPr lang="en-US" dirty="0"/>
              <a:t>LaTeX Editors</a:t>
            </a:r>
          </a:p>
        </p:txBody>
      </p:sp>
      <p:sp>
        <p:nvSpPr>
          <p:cNvPr id="3" name="Content Placeholder 2">
            <a:extLst>
              <a:ext uri="{FF2B5EF4-FFF2-40B4-BE49-F238E27FC236}">
                <a16:creationId xmlns:a16="http://schemas.microsoft.com/office/drawing/2014/main" id="{0EB234C3-F16C-F2CB-431C-6B080823B494}"/>
              </a:ext>
            </a:extLst>
          </p:cNvPr>
          <p:cNvSpPr>
            <a:spLocks noGrp="1"/>
          </p:cNvSpPr>
          <p:nvPr>
            <p:ph idx="1"/>
          </p:nvPr>
        </p:nvSpPr>
        <p:spPr/>
        <p:txBody>
          <a:bodyPr>
            <a:normAutofit/>
          </a:bodyPr>
          <a:lstStyle/>
          <a:p>
            <a:r>
              <a:rPr lang="en-US" dirty="0"/>
              <a:t>There are many LaTeX editors, from small and quick to very feature-rich editors. </a:t>
            </a:r>
          </a:p>
          <a:p>
            <a:r>
              <a:rPr lang="en-US" dirty="0"/>
              <a:t>The </a:t>
            </a:r>
            <a:r>
              <a:rPr lang="en-US" dirty="0" err="1"/>
              <a:t>TeX</a:t>
            </a:r>
            <a:r>
              <a:rPr lang="en-US" dirty="0"/>
              <a:t> distributions (e.g., </a:t>
            </a:r>
            <a:r>
              <a:rPr lang="en-US" dirty="0" err="1"/>
              <a:t>MikTex</a:t>
            </a:r>
            <a:r>
              <a:rPr lang="en-US" dirty="0"/>
              <a:t>) already provide the fine editor </a:t>
            </a:r>
            <a:r>
              <a:rPr lang="en-US" b="1" dirty="0" err="1">
                <a:solidFill>
                  <a:srgbClr val="C00000"/>
                </a:solidFill>
              </a:rPr>
              <a:t>TeXworks</a:t>
            </a:r>
            <a:r>
              <a:rPr lang="en-US" dirty="0"/>
              <a:t>.</a:t>
            </a:r>
          </a:p>
          <a:p>
            <a:pPr lvl="1"/>
            <a:r>
              <a:rPr lang="en-US" dirty="0"/>
              <a:t>Download: </a:t>
            </a:r>
            <a:r>
              <a:rPr lang="en-US" dirty="0">
                <a:hlinkClick r:id="rId2"/>
              </a:rPr>
              <a:t>https://www.tug.org/texworks/</a:t>
            </a:r>
            <a:endParaRPr lang="en-US" dirty="0"/>
          </a:p>
          <a:p>
            <a:pPr marL="457200" lvl="1" indent="0">
              <a:buNone/>
            </a:pPr>
            <a:endParaRPr lang="en-US" dirty="0"/>
          </a:p>
          <a:p>
            <a:r>
              <a:rPr lang="en-US" dirty="0"/>
              <a:t>Alternatives</a:t>
            </a:r>
          </a:p>
          <a:p>
            <a:pPr lvl="1"/>
            <a:r>
              <a:rPr lang="en-US" b="1" dirty="0" err="1">
                <a:solidFill>
                  <a:srgbClr val="C00000"/>
                </a:solidFill>
                <a:highlight>
                  <a:srgbClr val="00FFFF"/>
                </a:highlight>
              </a:rPr>
              <a:t>TeXStudio</a:t>
            </a:r>
            <a:r>
              <a:rPr lang="en-US" dirty="0"/>
              <a:t>: </a:t>
            </a:r>
            <a:r>
              <a:rPr lang="en-US" dirty="0">
                <a:hlinkClick r:id="rId3"/>
              </a:rPr>
              <a:t>https://www.texstudio.org/</a:t>
            </a:r>
            <a:endParaRPr lang="en-US" dirty="0"/>
          </a:p>
          <a:p>
            <a:pPr lvl="1"/>
            <a:r>
              <a:rPr lang="en-US" b="1" dirty="0" err="1">
                <a:solidFill>
                  <a:srgbClr val="C00000"/>
                </a:solidFill>
              </a:rPr>
              <a:t>TexMaker</a:t>
            </a:r>
            <a:r>
              <a:rPr lang="en-US" dirty="0"/>
              <a:t>: </a:t>
            </a:r>
            <a:r>
              <a:rPr lang="en-US" dirty="0">
                <a:hlinkClick r:id="rId4"/>
              </a:rPr>
              <a:t>https://www.xm1math.net/texmaker/</a:t>
            </a:r>
            <a:r>
              <a:rPr lang="en-US" dirty="0"/>
              <a:t>  </a:t>
            </a:r>
          </a:p>
        </p:txBody>
      </p:sp>
    </p:spTree>
    <p:extLst>
      <p:ext uri="{BB962C8B-B14F-4D97-AF65-F5344CB8AC3E}">
        <p14:creationId xmlns:p14="http://schemas.microsoft.com/office/powerpoint/2010/main" val="34313539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60F56195-A3A1-0F2C-D854-5B7E139C52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4385" y="0"/>
            <a:ext cx="6463229" cy="6858000"/>
          </a:xfrm>
          <a:prstGeom prst="rect">
            <a:avLst/>
          </a:prstGeom>
        </p:spPr>
      </p:pic>
    </p:spTree>
    <p:extLst>
      <p:ext uri="{BB962C8B-B14F-4D97-AF65-F5344CB8AC3E}">
        <p14:creationId xmlns:p14="http://schemas.microsoft.com/office/powerpoint/2010/main" val="4794608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6D9D8828-2DD7-A38A-9AAD-5897660E9EA3}"/>
              </a:ext>
            </a:extLst>
          </p:cNvPr>
          <p:cNvSpPr>
            <a:spLocks noGrp="1"/>
          </p:cNvSpPr>
          <p:nvPr>
            <p:ph type="title"/>
          </p:nvPr>
        </p:nvSpPr>
        <p:spPr/>
        <p:txBody>
          <a:bodyPr>
            <a:normAutofit/>
          </a:bodyPr>
          <a:lstStyle/>
          <a:p>
            <a:r>
              <a:rPr lang="en-US" b="1" dirty="0" err="1">
                <a:solidFill>
                  <a:srgbClr val="C00000"/>
                </a:solidFill>
                <a:latin typeface="+mn-lt"/>
              </a:rPr>
              <a:t>TeXstudio</a:t>
            </a:r>
            <a:endParaRPr lang="en-US" dirty="0">
              <a:solidFill>
                <a:srgbClr val="C00000"/>
              </a:solidFill>
              <a:latin typeface="+mn-lt"/>
            </a:endParaRPr>
          </a:p>
        </p:txBody>
      </p:sp>
      <p:pic>
        <p:nvPicPr>
          <p:cNvPr id="27" name="Content Placeholder 26">
            <a:extLst>
              <a:ext uri="{FF2B5EF4-FFF2-40B4-BE49-F238E27FC236}">
                <a16:creationId xmlns:a16="http://schemas.microsoft.com/office/drawing/2014/main" id="{F7E30080-4239-EF6F-4B7E-C5B17EDA816E}"/>
              </a:ext>
            </a:extLst>
          </p:cNvPr>
          <p:cNvPicPr>
            <a:picLocks noGrp="1" noChangeAspect="1"/>
          </p:cNvPicPr>
          <p:nvPr>
            <p:ph idx="1"/>
          </p:nvPr>
        </p:nvPicPr>
        <p:blipFill rotWithShape="1">
          <a:blip r:embed="rId2"/>
          <a:srcRect t="3097" b="6834"/>
          <a:stretch/>
        </p:blipFill>
        <p:spPr>
          <a:xfrm>
            <a:off x="1110133" y="1565910"/>
            <a:ext cx="9971735" cy="5052060"/>
          </a:xfrm>
          <a:prstGeom prst="rect">
            <a:avLst/>
          </a:prstGeom>
        </p:spPr>
      </p:pic>
    </p:spTree>
    <p:extLst>
      <p:ext uri="{BB962C8B-B14F-4D97-AF65-F5344CB8AC3E}">
        <p14:creationId xmlns:p14="http://schemas.microsoft.com/office/powerpoint/2010/main" val="514854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590AD-AF7B-35A9-8F3E-4C03C26DE662}"/>
              </a:ext>
            </a:extLst>
          </p:cNvPr>
          <p:cNvSpPr>
            <a:spLocks noGrp="1"/>
          </p:cNvSpPr>
          <p:nvPr>
            <p:ph type="title"/>
          </p:nvPr>
        </p:nvSpPr>
        <p:spPr/>
        <p:txBody>
          <a:bodyPr>
            <a:normAutofit/>
          </a:bodyPr>
          <a:lstStyle/>
          <a:p>
            <a:r>
              <a:rPr lang="en-US" b="1" dirty="0" err="1">
                <a:solidFill>
                  <a:srgbClr val="C00000"/>
                </a:solidFill>
                <a:latin typeface="+mn-lt"/>
              </a:rPr>
              <a:t>TeXstudio</a:t>
            </a:r>
            <a:r>
              <a:rPr lang="en-US" b="1" dirty="0">
                <a:solidFill>
                  <a:srgbClr val="C00000"/>
                </a:solidFill>
                <a:latin typeface="+mn-lt"/>
              </a:rPr>
              <a:t> </a:t>
            </a:r>
            <a:r>
              <a:rPr lang="en-US" dirty="0">
                <a:latin typeface="+mn-lt"/>
              </a:rPr>
              <a:t>– Change a default complier if required</a:t>
            </a:r>
            <a:endParaRPr lang="en-US" dirty="0"/>
          </a:p>
        </p:txBody>
      </p:sp>
      <p:pic>
        <p:nvPicPr>
          <p:cNvPr id="5" name="Content Placeholder 4">
            <a:extLst>
              <a:ext uri="{FF2B5EF4-FFF2-40B4-BE49-F238E27FC236}">
                <a16:creationId xmlns:a16="http://schemas.microsoft.com/office/drawing/2014/main" id="{F30E28D5-3583-8478-5BF3-8B3DB2AE5FCD}"/>
              </a:ext>
            </a:extLst>
          </p:cNvPr>
          <p:cNvPicPr>
            <a:picLocks noGrp="1" noChangeAspect="1"/>
          </p:cNvPicPr>
          <p:nvPr>
            <p:ph idx="1"/>
          </p:nvPr>
        </p:nvPicPr>
        <p:blipFill rotWithShape="1">
          <a:blip r:embed="rId2"/>
          <a:srcRect b="6111"/>
          <a:stretch/>
        </p:blipFill>
        <p:spPr>
          <a:xfrm>
            <a:off x="1342148" y="1557338"/>
            <a:ext cx="9507704" cy="5021262"/>
          </a:xfrm>
          <a:prstGeom prst="rect">
            <a:avLst/>
          </a:prstGeom>
        </p:spPr>
      </p:pic>
    </p:spTree>
    <p:extLst>
      <p:ext uri="{BB962C8B-B14F-4D97-AF65-F5344CB8AC3E}">
        <p14:creationId xmlns:p14="http://schemas.microsoft.com/office/powerpoint/2010/main" val="27226816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6" name="Rectangle 165">
            <a:extLst>
              <a:ext uri="{FF2B5EF4-FFF2-40B4-BE49-F238E27FC236}">
                <a16:creationId xmlns:a16="http://schemas.microsoft.com/office/drawing/2014/main" id="{1ACA2EA0-FFD3-42EC-9406-B595015ED9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8" name="Rectangle 167">
            <a:extLst>
              <a:ext uri="{FF2B5EF4-FFF2-40B4-BE49-F238E27FC236}">
                <a16:creationId xmlns:a16="http://schemas.microsoft.com/office/drawing/2014/main" id="{D5288BCE-665C-472A-8C43-664BCFA31E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8762" y="1247775"/>
            <a:ext cx="9144000" cy="3007447"/>
          </a:xfrm>
          <a:prstGeom prst="rect">
            <a:avLst/>
          </a:prstGeom>
          <a:solidFill>
            <a:schemeClr val="bg1"/>
          </a:solidFill>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6" name="Title 5">
            <a:extLst>
              <a:ext uri="{FF2B5EF4-FFF2-40B4-BE49-F238E27FC236}">
                <a16:creationId xmlns:a16="http://schemas.microsoft.com/office/drawing/2014/main" id="{D940CDA2-7079-D18A-B652-D5E3D82FE021}"/>
              </a:ext>
            </a:extLst>
          </p:cNvPr>
          <p:cNvSpPr>
            <a:spLocks noGrp="1"/>
          </p:cNvSpPr>
          <p:nvPr>
            <p:ph type="title"/>
          </p:nvPr>
        </p:nvSpPr>
        <p:spPr>
          <a:xfrm>
            <a:off x="1804988" y="1442172"/>
            <a:ext cx="8582025" cy="2470150"/>
          </a:xfrm>
        </p:spPr>
        <p:txBody>
          <a:bodyPr vert="horz" lIns="91440" tIns="45720" rIns="91440" bIns="45720" rtlCol="0" anchor="ctr">
            <a:normAutofit/>
          </a:bodyPr>
          <a:lstStyle/>
          <a:p>
            <a:pPr algn="ctr"/>
            <a:r>
              <a:rPr lang="en-US" sz="6600" b="1" kern="1200" dirty="0">
                <a:solidFill>
                  <a:schemeClr val="tx1"/>
                </a:solidFill>
                <a:latin typeface="+mj-lt"/>
                <a:ea typeface="+mj-ea"/>
                <a:cs typeface="+mj-cs"/>
              </a:rPr>
              <a:t>END</a:t>
            </a:r>
          </a:p>
        </p:txBody>
      </p:sp>
      <p:sp>
        <p:nvSpPr>
          <p:cNvPr id="170" name="Rectangle: Rounded Corners 169">
            <a:extLst>
              <a:ext uri="{FF2B5EF4-FFF2-40B4-BE49-F238E27FC236}">
                <a16:creationId xmlns:a16="http://schemas.microsoft.com/office/drawing/2014/main" id="{46C57131-53A7-4C1A-BEA8-25F06A06AD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87872" y="3912322"/>
            <a:ext cx="7225780"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055407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A4146-658D-D59E-493D-C4F4C9904BE1}"/>
              </a:ext>
            </a:extLst>
          </p:cNvPr>
          <p:cNvSpPr>
            <a:spLocks noGrp="1"/>
          </p:cNvSpPr>
          <p:nvPr>
            <p:ph type="title"/>
          </p:nvPr>
        </p:nvSpPr>
        <p:spPr/>
        <p:txBody>
          <a:bodyPr>
            <a:normAutofit/>
          </a:bodyPr>
          <a:lstStyle/>
          <a:p>
            <a:r>
              <a:rPr lang="en-US" sz="4400" dirty="0">
                <a:effectLst/>
                <a:latin typeface="+mn-lt"/>
              </a:rPr>
              <a:t>How to write a good proposal</a:t>
            </a:r>
            <a:endParaRPr lang="en-TH" dirty="0">
              <a:latin typeface="+mn-lt"/>
            </a:endParaRPr>
          </a:p>
        </p:txBody>
      </p:sp>
      <p:sp>
        <p:nvSpPr>
          <p:cNvPr id="3" name="Content Placeholder 2">
            <a:extLst>
              <a:ext uri="{FF2B5EF4-FFF2-40B4-BE49-F238E27FC236}">
                <a16:creationId xmlns:a16="http://schemas.microsoft.com/office/drawing/2014/main" id="{BC2990A5-CBE1-58E9-7F43-BC767C0F65A4}"/>
              </a:ext>
            </a:extLst>
          </p:cNvPr>
          <p:cNvSpPr>
            <a:spLocks noGrp="1"/>
          </p:cNvSpPr>
          <p:nvPr>
            <p:ph idx="1"/>
          </p:nvPr>
        </p:nvSpPr>
        <p:spPr>
          <a:xfrm>
            <a:off x="267628" y="1550020"/>
            <a:ext cx="11664177" cy="5123911"/>
          </a:xfrm>
        </p:spPr>
        <p:txBody>
          <a:bodyPr>
            <a:noAutofit/>
          </a:bodyPr>
          <a:lstStyle/>
          <a:p>
            <a:r>
              <a:rPr lang="en-TH" sz="2400" dirty="0"/>
              <a:t>Sources of information</a:t>
            </a:r>
          </a:p>
          <a:p>
            <a:pPr lvl="1">
              <a:buFont typeface="Wingdings" pitchFamily="2" charset="2"/>
              <a:buChar char="v"/>
            </a:pPr>
            <a:r>
              <a:rPr lang="en-US" sz="1600" b="1" dirty="0">
                <a:effectLst/>
                <a:ea typeface="Times New Roman" panose="02020603050405020304" pitchFamily="18" charset="0"/>
                <a:cs typeface="Cordia New" panose="020B0304020202020204" pitchFamily="34" charset="-34"/>
              </a:rPr>
              <a:t>492 Class</a:t>
            </a:r>
            <a:r>
              <a:rPr lang="en-US" sz="1600" dirty="0">
                <a:effectLst/>
                <a:ea typeface="Times New Roman" panose="02020603050405020304" pitchFamily="18" charset="0"/>
                <a:cs typeface="Cordia New" panose="020B0304020202020204" pitchFamily="34" charset="-34"/>
              </a:rPr>
              <a:t>: </a:t>
            </a:r>
            <a:r>
              <a:rPr lang="en-US" sz="1600" dirty="0">
                <a:solidFill>
                  <a:srgbClr val="0563C1"/>
                </a:solidFill>
                <a:effectLst/>
                <a:ea typeface="Times New Roman" panose="02020603050405020304" pitchFamily="18" charset="0"/>
                <a:cs typeface="Cordia New" panose="020B0304020202020204" pitchFamily="34" charset="-34"/>
                <a:hlinkClick r:id="rId2"/>
              </a:rPr>
              <a:t>https://sites.google.com/site/egci492/thesiswriting?authuser=0</a:t>
            </a:r>
            <a:endParaRPr lang="en-US" sz="1600" dirty="0">
              <a:solidFill>
                <a:srgbClr val="0563C1"/>
              </a:solidFill>
              <a:effectLst/>
              <a:ea typeface="Times New Roman" panose="02020603050405020304" pitchFamily="18" charset="0"/>
              <a:cs typeface="Cordia New" panose="020B0304020202020204" pitchFamily="34" charset="-34"/>
            </a:endParaRPr>
          </a:p>
          <a:p>
            <a:pPr lvl="1"/>
            <a:endParaRPr lang="en-US" sz="1600" dirty="0">
              <a:effectLst/>
              <a:ea typeface="Times New Roman" panose="02020603050405020304" pitchFamily="18" charset="0"/>
              <a:hlinkClick r:id="rId3"/>
            </a:endParaRPr>
          </a:p>
          <a:p>
            <a:pPr marL="800100" lvl="1" indent="-342900">
              <a:buFont typeface="+mj-lt"/>
              <a:buAutoNum type="arabicPeriod"/>
            </a:pPr>
            <a:r>
              <a:rPr lang="en-US" sz="1600" b="1" u="sng" dirty="0">
                <a:solidFill>
                  <a:srgbClr val="C00000"/>
                </a:solidFill>
              </a:rPr>
              <a:t>Harvard University*</a:t>
            </a:r>
            <a:r>
              <a:rPr lang="en-US" sz="1600" dirty="0"/>
              <a:t>:</a:t>
            </a:r>
            <a:br>
              <a:rPr lang="en-US" sz="1600" dirty="0"/>
            </a:br>
            <a:r>
              <a:rPr lang="en-US" sz="1600" dirty="0">
                <a:hlinkClick r:id="rId4"/>
              </a:rPr>
              <a:t>https://www.google.com/url?sa=t&amp;rct=j&amp;q=&amp;esrc=s&amp;source=web&amp;cd=&amp;cad=rja&amp;uact=8&amp;ved=2ahUKEwi-n6rMxriBAxVbzjgGHdHjDW4QFnoECBEQAQ&amp;url=https%3A%2F%2Fseas.harvard.edu%2Fmedia%2F79531%2Fdownload&amp;usg=AOvVaw3Z93viW4FUHnXwXdSFvCF0&amp;opi=89978449</a:t>
            </a:r>
            <a:endParaRPr lang="en-US" sz="1600" dirty="0"/>
          </a:p>
          <a:p>
            <a:pPr marL="800100" lvl="1" indent="-342900">
              <a:buFont typeface="+mj-lt"/>
              <a:buAutoNum type="arabicPeriod"/>
            </a:pPr>
            <a:endParaRPr lang="en-US" sz="1600" b="1" u="sng" dirty="0">
              <a:solidFill>
                <a:srgbClr val="00B050"/>
              </a:solidFill>
              <a:ea typeface="Times New Roman" panose="02020603050405020304" pitchFamily="18" charset="0"/>
            </a:endParaRPr>
          </a:p>
          <a:p>
            <a:pPr marL="800100" lvl="1" indent="-342900">
              <a:buFont typeface="+mj-lt"/>
              <a:buAutoNum type="arabicPeriod"/>
            </a:pPr>
            <a:r>
              <a:rPr lang="en-US" sz="1600" b="1" u="sng" dirty="0">
                <a:solidFill>
                  <a:srgbClr val="00B050"/>
                </a:solidFill>
                <a:highlight>
                  <a:srgbClr val="FFFF00"/>
                </a:highlight>
                <a:ea typeface="Times New Roman" panose="02020603050405020304" pitchFamily="18" charset="0"/>
              </a:rPr>
              <a:t>IEEE </a:t>
            </a:r>
            <a:r>
              <a:rPr lang="en-US" sz="1600" b="1" dirty="0">
                <a:solidFill>
                  <a:srgbClr val="00B050"/>
                </a:solidFill>
                <a:highlight>
                  <a:srgbClr val="FFFF00"/>
                </a:highlight>
                <a:ea typeface="Times New Roman" panose="02020603050405020304" pitchFamily="18" charset="0"/>
              </a:rPr>
              <a:t>Journal Guideline</a:t>
            </a:r>
            <a:r>
              <a:rPr lang="en-US" sz="1600" dirty="0">
                <a:highlight>
                  <a:srgbClr val="FFFF00"/>
                </a:highlight>
                <a:ea typeface="Times New Roman" panose="02020603050405020304" pitchFamily="18" charset="0"/>
              </a:rPr>
              <a:t>: </a:t>
            </a:r>
            <a:r>
              <a:rPr lang="en-US" sz="1600" dirty="0">
                <a:highlight>
                  <a:srgbClr val="FFFF00"/>
                </a:highlight>
                <a:ea typeface="Times New Roman" panose="02020603050405020304" pitchFamily="18" charset="0"/>
                <a:hlinkClick r:id="rId3"/>
              </a:rPr>
              <a:t>https://journals.ieeeauthorcenter.ieee.org/create-your-ieee-journal-article/create-the-text-of-your-article/structure-your-article/</a:t>
            </a:r>
            <a:endParaRPr lang="en-US" sz="1600" b="1" u="sng" dirty="0">
              <a:highlight>
                <a:srgbClr val="FFFF00"/>
              </a:highlight>
            </a:endParaRPr>
          </a:p>
          <a:p>
            <a:pPr marL="800100" lvl="1" indent="-342900">
              <a:buFont typeface="+mj-lt"/>
              <a:buAutoNum type="arabicPeriod"/>
            </a:pPr>
            <a:endParaRPr lang="en-US" sz="1600" dirty="0"/>
          </a:p>
          <a:p>
            <a:pPr marL="800100" lvl="1" indent="-342900">
              <a:buFont typeface="+mj-lt"/>
              <a:buAutoNum type="arabicPeriod"/>
            </a:pPr>
            <a:r>
              <a:rPr lang="en-US" sz="1600" b="1" u="sng" dirty="0">
                <a:solidFill>
                  <a:schemeClr val="accent2">
                    <a:lumMod val="75000"/>
                  </a:schemeClr>
                </a:solidFill>
              </a:rPr>
              <a:t>UC Berkeley</a:t>
            </a:r>
            <a:r>
              <a:rPr lang="en-US" sz="1600" dirty="0"/>
              <a:t>:</a:t>
            </a:r>
            <a:br>
              <a:rPr lang="en-US" sz="1600" dirty="0"/>
            </a:br>
            <a:r>
              <a:rPr lang="en-US" sz="1600" dirty="0">
                <a:hlinkClick r:id="rId5"/>
              </a:rPr>
              <a:t>https://publichealth.berkeley.edu/wp-content/uploads/2020/08/Honors-Thesis-Guide-2020.pdf</a:t>
            </a:r>
            <a:endParaRPr lang="en-US" sz="1600" dirty="0"/>
          </a:p>
          <a:p>
            <a:pPr marL="800100" lvl="1" indent="-342900">
              <a:buFont typeface="+mj-lt"/>
              <a:buAutoNum type="arabicPeriod"/>
            </a:pPr>
            <a:endParaRPr lang="en-US" sz="1600" b="1" u="sng" dirty="0"/>
          </a:p>
          <a:p>
            <a:pPr marL="800100" lvl="1" indent="-342900">
              <a:buFont typeface="+mj-lt"/>
              <a:buAutoNum type="arabicPeriod"/>
            </a:pPr>
            <a:r>
              <a:rPr lang="en-US" sz="1600" b="1" u="sng" dirty="0">
                <a:highlight>
                  <a:srgbClr val="FFFF00"/>
                </a:highlight>
              </a:rPr>
              <a:t>Penn State University</a:t>
            </a:r>
            <a:r>
              <a:rPr lang="en-US" sz="1600" b="1" dirty="0">
                <a:highlight>
                  <a:srgbClr val="FFFF00"/>
                </a:highlight>
              </a:rPr>
              <a:t> </a:t>
            </a:r>
            <a:r>
              <a:rPr lang="en-US" sz="1600" b="1" dirty="0">
                <a:solidFill>
                  <a:srgbClr val="FF40FF"/>
                </a:solidFill>
                <a:highlight>
                  <a:srgbClr val="FFFF00"/>
                </a:highlight>
              </a:rPr>
              <a:t>VDO Clips</a:t>
            </a:r>
            <a:r>
              <a:rPr lang="en-US" sz="1600" b="0" i="0" u="none" strike="noStrike" dirty="0">
                <a:effectLst/>
                <a:highlight>
                  <a:srgbClr val="FFFF00"/>
                </a:highlight>
              </a:rPr>
              <a:t>:</a:t>
            </a:r>
            <a:br>
              <a:rPr lang="en-US" sz="1600" b="0" i="0" u="none" strike="noStrike" dirty="0">
                <a:solidFill>
                  <a:srgbClr val="FFFFFF"/>
                </a:solidFill>
                <a:effectLst/>
                <a:highlight>
                  <a:srgbClr val="FFFF00"/>
                </a:highlight>
              </a:rPr>
            </a:br>
            <a:r>
              <a:rPr lang="en-US" sz="1600" dirty="0">
                <a:highlight>
                  <a:srgbClr val="FFFF00"/>
                </a:highlight>
                <a:hlinkClick r:id="rId6"/>
              </a:rPr>
              <a:t>http://www.writing.engr.psu.edu/workbooks/theses.html</a:t>
            </a:r>
            <a:endParaRPr lang="en-US" sz="1600" dirty="0">
              <a:highlight>
                <a:srgbClr val="FFFF00"/>
              </a:highlight>
            </a:endParaRPr>
          </a:p>
          <a:p>
            <a:pPr marL="800100" lvl="1" indent="-342900">
              <a:buFont typeface="+mj-lt"/>
              <a:buAutoNum type="arabicPeriod"/>
            </a:pPr>
            <a:endParaRPr lang="en-US" sz="1600" dirty="0"/>
          </a:p>
          <a:p>
            <a:pPr marL="800100" lvl="1" indent="-342900">
              <a:buFont typeface="+mj-lt"/>
              <a:buAutoNum type="arabicPeriod"/>
            </a:pPr>
            <a:r>
              <a:rPr lang="en-US" sz="1600" b="1" dirty="0"/>
              <a:t>Boston University</a:t>
            </a:r>
            <a:r>
              <a:rPr lang="en-US" sz="1600" dirty="0"/>
              <a:t>:</a:t>
            </a:r>
            <a:br>
              <a:rPr lang="en-US" sz="1600" dirty="0"/>
            </a:br>
            <a:r>
              <a:rPr lang="en-US" sz="1600" dirty="0">
                <a:hlinkClick r:id="rId7"/>
              </a:rPr>
              <a:t>https://www.bu.edu/com/files/2019/11/ems_guidelines_for_thesis_proposal.pdf</a:t>
            </a:r>
            <a:endParaRPr lang="en-US" sz="1600" dirty="0"/>
          </a:p>
          <a:p>
            <a:pPr lvl="1"/>
            <a:endParaRPr lang="en-US" sz="1600" dirty="0"/>
          </a:p>
          <a:p>
            <a:pPr lvl="1"/>
            <a:endParaRPr lang="en-US" sz="1600" dirty="0"/>
          </a:p>
          <a:p>
            <a:pPr lvl="1"/>
            <a:endParaRPr lang="en-US" sz="1600" dirty="0"/>
          </a:p>
          <a:p>
            <a:pPr lvl="1"/>
            <a:endParaRPr lang="en-US" sz="1600" dirty="0"/>
          </a:p>
          <a:p>
            <a:pPr lvl="1"/>
            <a:endParaRPr lang="en-TH" sz="2000" dirty="0"/>
          </a:p>
        </p:txBody>
      </p:sp>
      <p:pic>
        <p:nvPicPr>
          <p:cNvPr id="5" name="Picture 4" descr="A close-up of a book cover&#10;&#10;AI-generated content may be incorrect.">
            <a:extLst>
              <a:ext uri="{FF2B5EF4-FFF2-40B4-BE49-F238E27FC236}">
                <a16:creationId xmlns:a16="http://schemas.microsoft.com/office/drawing/2014/main" id="{B4866290-B8E6-91FB-39EC-674DF8538C0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546592" y="1366175"/>
            <a:ext cx="1194411" cy="1550020"/>
          </a:xfrm>
          <a:prstGeom prst="rect">
            <a:avLst/>
          </a:prstGeom>
        </p:spPr>
      </p:pic>
    </p:spTree>
    <p:extLst>
      <p:ext uri="{BB962C8B-B14F-4D97-AF65-F5344CB8AC3E}">
        <p14:creationId xmlns:p14="http://schemas.microsoft.com/office/powerpoint/2010/main" val="31534141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EBD8D-9408-EA31-578A-23B11C2D7B3C}"/>
              </a:ext>
            </a:extLst>
          </p:cNvPr>
          <p:cNvSpPr>
            <a:spLocks noGrp="1"/>
          </p:cNvSpPr>
          <p:nvPr>
            <p:ph type="title"/>
          </p:nvPr>
        </p:nvSpPr>
        <p:spPr/>
        <p:txBody>
          <a:bodyPr/>
          <a:lstStyle/>
          <a:p>
            <a:r>
              <a:rPr lang="en-TH" b="1" dirty="0">
                <a:latin typeface="+mn-lt"/>
              </a:rPr>
              <a:t>Introduction</a:t>
            </a:r>
          </a:p>
        </p:txBody>
      </p:sp>
      <p:sp>
        <p:nvSpPr>
          <p:cNvPr id="3" name="Content Placeholder 2">
            <a:extLst>
              <a:ext uri="{FF2B5EF4-FFF2-40B4-BE49-F238E27FC236}">
                <a16:creationId xmlns:a16="http://schemas.microsoft.com/office/drawing/2014/main" id="{2831211B-ED92-8BFA-F30E-F36767C9A80F}"/>
              </a:ext>
            </a:extLst>
          </p:cNvPr>
          <p:cNvSpPr>
            <a:spLocks noGrp="1"/>
          </p:cNvSpPr>
          <p:nvPr>
            <p:ph idx="1"/>
          </p:nvPr>
        </p:nvSpPr>
        <p:spPr>
          <a:xfrm>
            <a:off x="267628" y="1639229"/>
            <a:ext cx="11664177" cy="4987202"/>
          </a:xfrm>
        </p:spPr>
        <p:txBody>
          <a:bodyPr>
            <a:noAutofit/>
          </a:bodyPr>
          <a:lstStyle/>
          <a:p>
            <a:r>
              <a:rPr lang="en-US" sz="2400" dirty="0">
                <a:latin typeface="Helvetica" pitchFamily="2" charset="0"/>
              </a:rPr>
              <a:t>T</a:t>
            </a:r>
            <a:r>
              <a:rPr lang="en-US" sz="2400" dirty="0">
                <a:effectLst/>
                <a:latin typeface="Helvetica" pitchFamily="2" charset="0"/>
              </a:rPr>
              <a:t>hesis is written in the format of </a:t>
            </a:r>
            <a:r>
              <a:rPr lang="en-US" sz="2400" u="sng" dirty="0">
                <a:effectLst/>
                <a:latin typeface="Helvetica" pitchFamily="2" charset="0"/>
              </a:rPr>
              <a:t>a research paper</a:t>
            </a:r>
            <a:r>
              <a:rPr lang="en-US" sz="2400" dirty="0">
                <a:effectLst/>
                <a:latin typeface="Helvetica" pitchFamily="2" charset="0"/>
              </a:rPr>
              <a:t> :</a:t>
            </a:r>
          </a:p>
          <a:p>
            <a:pPr lvl="1">
              <a:buFont typeface="Courier New" panose="02070309020205020404" pitchFamily="49" charset="0"/>
              <a:buChar char="o"/>
            </a:pPr>
            <a:r>
              <a:rPr lang="en-US" sz="2000" b="1" dirty="0">
                <a:latin typeface="Helvetica" pitchFamily="2" charset="0"/>
              </a:rPr>
              <a:t>1) </a:t>
            </a:r>
            <a:r>
              <a:rPr lang="en-US" sz="2000" b="1" dirty="0">
                <a:solidFill>
                  <a:srgbClr val="C00000"/>
                </a:solidFill>
                <a:latin typeface="Helvetica" pitchFamily="2" charset="0"/>
              </a:rPr>
              <a:t>I</a:t>
            </a:r>
            <a:r>
              <a:rPr lang="en-US" sz="2000" b="1" dirty="0">
                <a:solidFill>
                  <a:srgbClr val="C00000"/>
                </a:solidFill>
                <a:effectLst/>
                <a:latin typeface="Helvetica" pitchFamily="2" charset="0"/>
              </a:rPr>
              <a:t>ntroduction</a:t>
            </a:r>
          </a:p>
          <a:p>
            <a:pPr lvl="1">
              <a:buFont typeface="Courier New" panose="02070309020205020404" pitchFamily="49" charset="0"/>
              <a:buChar char="o"/>
            </a:pPr>
            <a:r>
              <a:rPr lang="en-US" sz="2000" b="1" dirty="0">
                <a:effectLst/>
                <a:latin typeface="Helvetica" pitchFamily="2" charset="0"/>
              </a:rPr>
              <a:t>2) </a:t>
            </a:r>
            <a:r>
              <a:rPr lang="en-US" sz="2000" b="1" dirty="0">
                <a:solidFill>
                  <a:srgbClr val="C00000"/>
                </a:solidFill>
                <a:effectLst/>
                <a:latin typeface="Helvetica" pitchFamily="2" charset="0"/>
              </a:rPr>
              <a:t>Literature Review</a:t>
            </a:r>
          </a:p>
          <a:p>
            <a:pPr lvl="1">
              <a:buFont typeface="Courier New" panose="02070309020205020404" pitchFamily="49" charset="0"/>
              <a:buChar char="o"/>
            </a:pPr>
            <a:r>
              <a:rPr lang="en-US" sz="2000" b="1" dirty="0">
                <a:effectLst/>
                <a:latin typeface="Helvetica" pitchFamily="2" charset="0"/>
              </a:rPr>
              <a:t>3) </a:t>
            </a:r>
            <a:r>
              <a:rPr lang="en-US" sz="2000" b="1" dirty="0">
                <a:solidFill>
                  <a:srgbClr val="C00000"/>
                </a:solidFill>
                <a:effectLst/>
                <a:latin typeface="Helvetica" pitchFamily="2" charset="0"/>
              </a:rPr>
              <a:t>Methods</a:t>
            </a:r>
          </a:p>
          <a:p>
            <a:pPr lvl="1">
              <a:buFont typeface="Courier New" panose="02070309020205020404" pitchFamily="49" charset="0"/>
              <a:buChar char="o"/>
            </a:pPr>
            <a:r>
              <a:rPr lang="en-US" sz="2000" b="1" dirty="0">
                <a:effectLst/>
                <a:latin typeface="Helvetica" pitchFamily="2" charset="0"/>
              </a:rPr>
              <a:t>4) </a:t>
            </a:r>
            <a:r>
              <a:rPr lang="en-US" sz="2000" b="1" dirty="0">
                <a:solidFill>
                  <a:srgbClr val="C00000"/>
                </a:solidFill>
                <a:effectLst/>
                <a:latin typeface="Helvetica" pitchFamily="2" charset="0"/>
              </a:rPr>
              <a:t>Results </a:t>
            </a:r>
          </a:p>
          <a:p>
            <a:pPr lvl="2">
              <a:buFont typeface="Courier New" panose="02070309020205020404" pitchFamily="49" charset="0"/>
              <a:buChar char="o"/>
            </a:pPr>
            <a:r>
              <a:rPr lang="en-US" sz="1800" dirty="0">
                <a:latin typeface="Helvetica" pitchFamily="2" charset="0"/>
              </a:rPr>
              <a:t>T</a:t>
            </a:r>
            <a:r>
              <a:rPr lang="en-US" sz="1800" dirty="0">
                <a:effectLst/>
                <a:latin typeface="Helvetica" pitchFamily="2" charset="0"/>
              </a:rPr>
              <a:t>ables and Figures</a:t>
            </a:r>
          </a:p>
          <a:p>
            <a:pPr lvl="1">
              <a:buFont typeface="Courier New" panose="02070309020205020404" pitchFamily="49" charset="0"/>
              <a:buChar char="o"/>
            </a:pPr>
            <a:r>
              <a:rPr lang="en-US" sz="2000" b="1" dirty="0">
                <a:effectLst/>
                <a:latin typeface="Helvetica" pitchFamily="2" charset="0"/>
              </a:rPr>
              <a:t>5) </a:t>
            </a:r>
            <a:r>
              <a:rPr lang="en-US" sz="2000" b="1" dirty="0">
                <a:solidFill>
                  <a:srgbClr val="C00000"/>
                </a:solidFill>
                <a:effectLst/>
                <a:latin typeface="Helvetica" pitchFamily="2" charset="0"/>
              </a:rPr>
              <a:t>Discussion &amp; Conclusion </a:t>
            </a:r>
          </a:p>
          <a:p>
            <a:pPr lvl="2">
              <a:buFont typeface="Courier New" panose="02070309020205020404" pitchFamily="49" charset="0"/>
              <a:buChar char="o"/>
            </a:pPr>
            <a:r>
              <a:rPr lang="en-US" sz="1800" dirty="0">
                <a:effectLst/>
                <a:latin typeface="Helvetica" pitchFamily="2" charset="0"/>
              </a:rPr>
              <a:t>Future Work</a:t>
            </a:r>
            <a:br>
              <a:rPr lang="en-US" sz="1200" dirty="0">
                <a:latin typeface="Helvetica" pitchFamily="2" charset="0"/>
              </a:rPr>
            </a:br>
            <a:endParaRPr lang="en-US" sz="1600" dirty="0">
              <a:solidFill>
                <a:srgbClr val="0070C0"/>
              </a:solidFill>
              <a:effectLst/>
              <a:latin typeface="Helvetica" pitchFamily="2" charset="0"/>
            </a:endParaRPr>
          </a:p>
          <a:p>
            <a:pPr lvl="1">
              <a:buFont typeface="Wingdings" pitchFamily="2" charset="2"/>
              <a:buChar char="v"/>
            </a:pPr>
            <a:r>
              <a:rPr lang="en-US" sz="2000" dirty="0">
                <a:effectLst/>
                <a:latin typeface="Helvetica" pitchFamily="2" charset="0"/>
              </a:rPr>
              <a:t>Abstract</a:t>
            </a:r>
          </a:p>
          <a:p>
            <a:pPr lvl="2">
              <a:buFont typeface="Courier New" panose="02070309020205020404" pitchFamily="49" charset="0"/>
              <a:buChar char="o"/>
            </a:pPr>
            <a:r>
              <a:rPr lang="en-US" sz="1800" u="sng" dirty="0">
                <a:solidFill>
                  <a:srgbClr val="00B050"/>
                </a:solidFill>
                <a:effectLst/>
                <a:latin typeface="Helvetica" pitchFamily="2" charset="0"/>
              </a:rPr>
              <a:t>Must have </a:t>
            </a:r>
            <a:r>
              <a:rPr lang="en-US" sz="1800" dirty="0">
                <a:effectLst/>
                <a:latin typeface="Helvetica" pitchFamily="2" charset="0"/>
              </a:rPr>
              <a:t>-&gt; Keywords (</a:t>
            </a:r>
            <a:r>
              <a:rPr lang="en-US" sz="1800" dirty="0">
                <a:effectLst/>
                <a:highlight>
                  <a:srgbClr val="FFFF00"/>
                </a:highlight>
                <a:latin typeface="Helvetica" pitchFamily="2" charset="0"/>
              </a:rPr>
              <a:t>~ 5 words</a:t>
            </a:r>
            <a:r>
              <a:rPr lang="en-US" sz="1800" dirty="0">
                <a:effectLst/>
                <a:latin typeface="Helvetica" pitchFamily="2" charset="0"/>
              </a:rPr>
              <a:t>)</a:t>
            </a:r>
            <a:endParaRPr lang="th-TH" sz="1800" dirty="0">
              <a:effectLst/>
              <a:latin typeface="Helvetica" pitchFamily="2" charset="0"/>
            </a:endParaRPr>
          </a:p>
          <a:p>
            <a:pPr lvl="1">
              <a:buFont typeface="Wingdings" pitchFamily="2" charset="2"/>
              <a:buChar char="v"/>
            </a:pPr>
            <a:r>
              <a:rPr lang="en-US" sz="2000" dirty="0">
                <a:solidFill>
                  <a:srgbClr val="0070C0"/>
                </a:solidFill>
                <a:effectLst/>
                <a:latin typeface="Helvetica" pitchFamily="2" charset="0"/>
              </a:rPr>
              <a:t>References</a:t>
            </a:r>
            <a:endParaRPr lang="en-US" sz="1000" dirty="0">
              <a:solidFill>
                <a:srgbClr val="0070C0"/>
              </a:solidFill>
              <a:effectLst/>
              <a:latin typeface="Helvetica" pitchFamily="2" charset="0"/>
            </a:endParaRPr>
          </a:p>
          <a:p>
            <a:pPr marL="0" indent="0">
              <a:lnSpc>
                <a:spcPct val="100000"/>
              </a:lnSpc>
              <a:spcBef>
                <a:spcPts val="0"/>
              </a:spcBef>
              <a:buNone/>
            </a:pPr>
            <a:endParaRPr lang="en-US" sz="1200" b="1" dirty="0">
              <a:latin typeface="Helvetica" pitchFamily="2" charset="0"/>
            </a:endParaRPr>
          </a:p>
          <a:p>
            <a:pPr marL="0" indent="0">
              <a:buNone/>
            </a:pPr>
            <a:r>
              <a:rPr lang="en-US" sz="1800" b="1" dirty="0">
                <a:latin typeface="Helvetica" pitchFamily="2" charset="0"/>
              </a:rPr>
              <a:t>Note</a:t>
            </a:r>
            <a:r>
              <a:rPr lang="en-US" sz="1800" dirty="0">
                <a:latin typeface="Helvetica" pitchFamily="2" charset="0"/>
              </a:rPr>
              <a:t>: </a:t>
            </a:r>
          </a:p>
          <a:p>
            <a:pPr lvl="1">
              <a:buFont typeface="Wingdings" pitchFamily="2" charset="2"/>
              <a:buChar char="v"/>
            </a:pPr>
            <a:r>
              <a:rPr lang="en-US" sz="1600" b="1" i="1" dirty="0">
                <a:solidFill>
                  <a:srgbClr val="C00000"/>
                </a:solidFill>
                <a:effectLst/>
                <a:latin typeface="Helvetica" pitchFamily="2" charset="0"/>
              </a:rPr>
              <a:t>Plagiarism</a:t>
            </a:r>
            <a:r>
              <a:rPr lang="en-US" sz="1600" i="1" dirty="0">
                <a:solidFill>
                  <a:srgbClr val="C00000"/>
                </a:solidFill>
                <a:effectLst/>
                <a:latin typeface="Helvetica" pitchFamily="2" charset="0"/>
              </a:rPr>
              <a:t> </a:t>
            </a:r>
            <a:r>
              <a:rPr lang="en-US" sz="1600" i="1" dirty="0">
                <a:effectLst/>
                <a:latin typeface="Helvetica" pitchFamily="2" charset="0"/>
              </a:rPr>
              <a:t>(copying text or figures from any source </a:t>
            </a:r>
            <a:r>
              <a:rPr lang="en-US" sz="1600" b="1" i="1" dirty="0">
                <a:solidFill>
                  <a:schemeClr val="accent2"/>
                </a:solidFill>
                <a:effectLst/>
                <a:latin typeface="Helvetica" pitchFamily="2" charset="0"/>
              </a:rPr>
              <a:t>without any citations</a:t>
            </a:r>
            <a:r>
              <a:rPr lang="en-US" sz="1600" i="1" dirty="0">
                <a:effectLst/>
                <a:latin typeface="Helvetica" pitchFamily="2" charset="0"/>
              </a:rPr>
              <a:t>) is unacceptable.</a:t>
            </a:r>
            <a:endParaRPr lang="en-US" sz="1600" dirty="0">
              <a:effectLst/>
              <a:latin typeface="Helvetica" pitchFamily="2" charset="0"/>
            </a:endParaRPr>
          </a:p>
          <a:p>
            <a:endParaRPr lang="en-US" sz="2400" dirty="0">
              <a:effectLst/>
              <a:latin typeface="Helvetica" pitchFamily="2" charset="0"/>
            </a:endParaRPr>
          </a:p>
          <a:p>
            <a:endParaRPr lang="en-US" sz="2400" dirty="0">
              <a:effectLst/>
              <a:latin typeface="Helvetica" pitchFamily="2" charset="0"/>
            </a:endParaRPr>
          </a:p>
        </p:txBody>
      </p:sp>
    </p:spTree>
    <p:extLst>
      <p:ext uri="{BB962C8B-B14F-4D97-AF65-F5344CB8AC3E}">
        <p14:creationId xmlns:p14="http://schemas.microsoft.com/office/powerpoint/2010/main" val="10508029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5A878-2697-5212-55E7-641BFF030CA7}"/>
              </a:ext>
            </a:extLst>
          </p:cNvPr>
          <p:cNvSpPr>
            <a:spLocks noGrp="1"/>
          </p:cNvSpPr>
          <p:nvPr>
            <p:ph type="title"/>
          </p:nvPr>
        </p:nvSpPr>
        <p:spPr>
          <a:xfrm>
            <a:off x="267628" y="678676"/>
            <a:ext cx="11664177" cy="568234"/>
          </a:xfrm>
        </p:spPr>
        <p:txBody>
          <a:bodyPr>
            <a:noAutofit/>
          </a:bodyPr>
          <a:lstStyle/>
          <a:p>
            <a:r>
              <a:rPr lang="en-US" sz="3200" b="1" dirty="0">
                <a:solidFill>
                  <a:srgbClr val="2F5497"/>
                </a:solidFill>
                <a:latin typeface="Helvetica" pitchFamily="2" charset="0"/>
              </a:rPr>
              <a:t>Suggested </a:t>
            </a:r>
            <a:r>
              <a:rPr lang="en-US" sz="3200" b="1" dirty="0">
                <a:solidFill>
                  <a:srgbClr val="2F5497"/>
                </a:solidFill>
                <a:effectLst/>
                <a:latin typeface="Helvetica" pitchFamily="2" charset="0"/>
              </a:rPr>
              <a:t>Orders to write your thesis/proposal</a:t>
            </a:r>
          </a:p>
        </p:txBody>
      </p:sp>
      <p:sp>
        <p:nvSpPr>
          <p:cNvPr id="3" name="Content Placeholder 2">
            <a:extLst>
              <a:ext uri="{FF2B5EF4-FFF2-40B4-BE49-F238E27FC236}">
                <a16:creationId xmlns:a16="http://schemas.microsoft.com/office/drawing/2014/main" id="{3D70867E-6EB2-4594-27E4-3642684A3FEB}"/>
              </a:ext>
            </a:extLst>
          </p:cNvPr>
          <p:cNvSpPr>
            <a:spLocks noGrp="1"/>
          </p:cNvSpPr>
          <p:nvPr>
            <p:ph idx="1"/>
          </p:nvPr>
        </p:nvSpPr>
        <p:spPr>
          <a:xfrm>
            <a:off x="267628" y="1358900"/>
            <a:ext cx="11664177" cy="5372100"/>
          </a:xfrm>
        </p:spPr>
        <p:txBody>
          <a:bodyPr numCol="2" spcCol="324000">
            <a:normAutofit/>
          </a:bodyPr>
          <a:lstStyle/>
          <a:p>
            <a:r>
              <a:rPr lang="en-US" sz="1600" b="1" dirty="0">
                <a:latin typeface="Helvetica" pitchFamily="2" charset="0"/>
              </a:rPr>
              <a:t>Select </a:t>
            </a:r>
            <a:r>
              <a:rPr lang="en-US" sz="1600" b="1" dirty="0">
                <a:solidFill>
                  <a:srgbClr val="C00000"/>
                </a:solidFill>
                <a:latin typeface="Helvetica" pitchFamily="2" charset="0"/>
              </a:rPr>
              <a:t>A Main Advisor &amp; Title </a:t>
            </a:r>
            <a:r>
              <a:rPr lang="en-US" sz="1600" b="1" dirty="0">
                <a:solidFill>
                  <a:srgbClr val="2F5497"/>
                </a:solidFill>
                <a:latin typeface="Helvetica" pitchFamily="2" charset="0"/>
              </a:rPr>
              <a:t>(</a:t>
            </a:r>
            <a:r>
              <a:rPr lang="en-US" sz="1600" b="1" u="sng" dirty="0">
                <a:solidFill>
                  <a:srgbClr val="2F5497"/>
                </a:solidFill>
                <a:latin typeface="Helvetica" pitchFamily="2" charset="0"/>
              </a:rPr>
              <a:t>2 </a:t>
            </a:r>
            <a:r>
              <a:rPr lang="en-US" sz="1600" b="1" dirty="0">
                <a:solidFill>
                  <a:srgbClr val="2F5497"/>
                </a:solidFill>
                <a:latin typeface="Helvetica" pitchFamily="2" charset="0"/>
              </a:rPr>
              <a:t>points, </a:t>
            </a:r>
            <a:r>
              <a:rPr lang="en-US" sz="1600" b="1" u="sng" dirty="0">
                <a:solidFill>
                  <a:srgbClr val="FF0000"/>
                </a:solidFill>
                <a:highlight>
                  <a:srgbClr val="FFFF00"/>
                </a:highlight>
                <a:latin typeface="Helvetica" pitchFamily="2" charset="0"/>
              </a:rPr>
              <a:t>Week#3</a:t>
            </a:r>
            <a:r>
              <a:rPr lang="en-US" sz="1600" b="1" dirty="0">
                <a:solidFill>
                  <a:srgbClr val="2F5497"/>
                </a:solidFill>
                <a:latin typeface="Helvetica" pitchFamily="2" charset="0"/>
              </a:rPr>
              <a:t>)</a:t>
            </a:r>
          </a:p>
          <a:p>
            <a:pPr>
              <a:tabLst>
                <a:tab pos="5554663" algn="l"/>
              </a:tabLst>
            </a:pPr>
            <a:r>
              <a:rPr lang="en-US" sz="1600" b="1" dirty="0">
                <a:solidFill>
                  <a:srgbClr val="C00000"/>
                </a:solidFill>
                <a:latin typeface="Helvetica" pitchFamily="2" charset="0"/>
              </a:rPr>
              <a:t>CH1: Introduction</a:t>
            </a:r>
          </a:p>
          <a:p>
            <a:pPr lvl="1"/>
            <a:r>
              <a:rPr lang="en-US" sz="1400" dirty="0">
                <a:solidFill>
                  <a:srgbClr val="0000FF"/>
                </a:solidFill>
                <a:latin typeface="Helvetica" pitchFamily="2" charset="0"/>
              </a:rPr>
              <a:t>Clear Objectives</a:t>
            </a:r>
          </a:p>
          <a:p>
            <a:pPr lvl="1"/>
            <a:r>
              <a:rPr lang="en-US" sz="1400" dirty="0">
                <a:solidFill>
                  <a:srgbClr val="0000FF"/>
                </a:solidFill>
                <a:latin typeface="Helvetica" pitchFamily="2" charset="0"/>
              </a:rPr>
              <a:t>Scope</a:t>
            </a:r>
          </a:p>
          <a:p>
            <a:pPr marL="854075" lvl="2" indent="-142875">
              <a:buFont typeface="Courier New" panose="02070309020205020404" pitchFamily="49" charset="0"/>
              <a:buChar char="o"/>
            </a:pPr>
            <a:r>
              <a:rPr lang="en-US" sz="1400" dirty="0">
                <a:latin typeface="Helvetica" pitchFamily="2" charset="0"/>
              </a:rPr>
              <a:t>Methods &amp; Data</a:t>
            </a:r>
          </a:p>
          <a:p>
            <a:pPr lvl="1"/>
            <a:r>
              <a:rPr lang="en-US" sz="1400" dirty="0">
                <a:solidFill>
                  <a:srgbClr val="0000FF"/>
                </a:solidFill>
                <a:effectLst/>
                <a:latin typeface="Helvetica" pitchFamily="2" charset="0"/>
              </a:rPr>
              <a:t>Expected Results</a:t>
            </a:r>
          </a:p>
          <a:p>
            <a:pPr lvl="1"/>
            <a:r>
              <a:rPr lang="en-US" sz="1400" dirty="0">
                <a:solidFill>
                  <a:srgbClr val="0000FF"/>
                </a:solidFill>
                <a:latin typeface="Helvetica" pitchFamily="2" charset="0"/>
              </a:rPr>
              <a:t>Performance Evaluations</a:t>
            </a:r>
          </a:p>
          <a:p>
            <a:pPr lvl="1"/>
            <a:r>
              <a:rPr lang="en-US" sz="1400" dirty="0">
                <a:solidFill>
                  <a:srgbClr val="0000FF"/>
                </a:solidFill>
                <a:effectLst/>
                <a:latin typeface="Helvetica" pitchFamily="2" charset="0"/>
              </a:rPr>
              <a:t>Timeline</a:t>
            </a:r>
          </a:p>
          <a:p>
            <a:r>
              <a:rPr lang="en-US" sz="1600" b="1" dirty="0">
                <a:solidFill>
                  <a:srgbClr val="C00000"/>
                </a:solidFill>
                <a:effectLst/>
                <a:latin typeface="Helvetica" pitchFamily="2" charset="0"/>
              </a:rPr>
              <a:t>CH2: Literature Review -&gt; Related Previous Work!</a:t>
            </a:r>
          </a:p>
          <a:p>
            <a:pPr lvl="1"/>
            <a:r>
              <a:rPr lang="en-US" sz="1400" dirty="0">
                <a:effectLst/>
                <a:latin typeface="Helvetica" pitchFamily="2" charset="0"/>
              </a:rPr>
              <a:t>Only</a:t>
            </a:r>
            <a:r>
              <a:rPr lang="en-US" sz="1400" dirty="0">
                <a:solidFill>
                  <a:srgbClr val="2F5497"/>
                </a:solidFill>
                <a:effectLst/>
                <a:latin typeface="Helvetica" pitchFamily="2" charset="0"/>
              </a:rPr>
              <a:t> </a:t>
            </a:r>
            <a:r>
              <a:rPr lang="en-US" sz="1400" b="1" u="sng" dirty="0">
                <a:solidFill>
                  <a:srgbClr val="2F5497"/>
                </a:solidFill>
                <a:effectLst/>
                <a:latin typeface="Helvetica" pitchFamily="2" charset="0"/>
              </a:rPr>
              <a:t>published academic papers</a:t>
            </a:r>
            <a:r>
              <a:rPr lang="en-US" sz="1400" b="1" dirty="0">
                <a:solidFill>
                  <a:srgbClr val="2F5497"/>
                </a:solidFill>
                <a:effectLst/>
                <a:latin typeface="Helvetica" pitchFamily="2" charset="0"/>
              </a:rPr>
              <a:t>*</a:t>
            </a:r>
            <a:r>
              <a:rPr lang="en-US" sz="1400" dirty="0">
                <a:solidFill>
                  <a:srgbClr val="2F5497"/>
                </a:solidFill>
                <a:effectLst/>
                <a:latin typeface="Helvetica" pitchFamily="2" charset="0"/>
              </a:rPr>
              <a:t> are accepted </a:t>
            </a:r>
          </a:p>
          <a:p>
            <a:pPr lvl="1"/>
            <a:r>
              <a:rPr lang="en-US" sz="1400" dirty="0">
                <a:latin typeface="Helvetica" pitchFamily="2" charset="0"/>
              </a:rPr>
              <a:t>E</a:t>
            </a:r>
            <a:r>
              <a:rPr lang="en-US" sz="1400" dirty="0">
                <a:effectLst/>
                <a:latin typeface="Helvetica" pitchFamily="2" charset="0"/>
              </a:rPr>
              <a:t>ach member </a:t>
            </a:r>
            <a:r>
              <a:rPr lang="en-US" sz="1400" b="1" u="sng" dirty="0">
                <a:solidFill>
                  <a:srgbClr val="2F5497"/>
                </a:solidFill>
                <a:effectLst/>
                <a:latin typeface="Helvetica" pitchFamily="2" charset="0"/>
              </a:rPr>
              <a:t>presents</a:t>
            </a:r>
            <a:r>
              <a:rPr lang="en-US" sz="1400" dirty="0">
                <a:solidFill>
                  <a:srgbClr val="2F5497"/>
                </a:solidFill>
                <a:effectLst/>
                <a:latin typeface="Helvetica" pitchFamily="2" charset="0"/>
              </a:rPr>
              <a:t> </a:t>
            </a:r>
            <a:r>
              <a:rPr lang="en-US" sz="1400" dirty="0">
                <a:effectLst/>
                <a:latin typeface="Helvetica" pitchFamily="2" charset="0"/>
              </a:rPr>
              <a:t>at least </a:t>
            </a:r>
            <a:r>
              <a:rPr lang="en-US" sz="1400" b="1" u="sng" dirty="0">
                <a:solidFill>
                  <a:srgbClr val="2F5497"/>
                </a:solidFill>
                <a:effectLst/>
                <a:latin typeface="Helvetica" pitchFamily="2" charset="0"/>
              </a:rPr>
              <a:t>1 paper</a:t>
            </a:r>
            <a:r>
              <a:rPr lang="en-US" sz="1400" b="1" dirty="0">
                <a:solidFill>
                  <a:srgbClr val="2F5497"/>
                </a:solidFill>
                <a:effectLst/>
                <a:latin typeface="Helvetica" pitchFamily="2" charset="0"/>
              </a:rPr>
              <a:t> (</a:t>
            </a:r>
            <a:r>
              <a:rPr lang="en-US" sz="1400" b="1" u="sng" dirty="0">
                <a:solidFill>
                  <a:srgbClr val="2F5497"/>
                </a:solidFill>
                <a:effectLst/>
                <a:latin typeface="Helvetica" pitchFamily="2" charset="0"/>
              </a:rPr>
              <a:t>3</a:t>
            </a:r>
            <a:r>
              <a:rPr lang="en-US" sz="1400" b="1" dirty="0">
                <a:solidFill>
                  <a:srgbClr val="2F5497"/>
                </a:solidFill>
                <a:effectLst/>
                <a:latin typeface="Helvetica" pitchFamily="2" charset="0"/>
              </a:rPr>
              <a:t> points, </a:t>
            </a:r>
            <a:r>
              <a:rPr lang="en-US" sz="1400" b="1" u="sng" dirty="0">
                <a:solidFill>
                  <a:srgbClr val="00B050"/>
                </a:solidFill>
                <a:effectLst/>
                <a:highlight>
                  <a:srgbClr val="FFFF00"/>
                </a:highlight>
                <a:latin typeface="Helvetica" pitchFamily="2" charset="0"/>
              </a:rPr>
              <a:t>W</a:t>
            </a:r>
            <a:r>
              <a:rPr lang="en-US" sz="1400" b="1" u="sng" dirty="0">
                <a:solidFill>
                  <a:srgbClr val="00B050"/>
                </a:solidFill>
                <a:highlight>
                  <a:srgbClr val="FFFF00"/>
                </a:highlight>
                <a:latin typeface="Helvetica" pitchFamily="2" charset="0"/>
              </a:rPr>
              <a:t>eek#6</a:t>
            </a:r>
            <a:r>
              <a:rPr lang="en-US" sz="1400" b="1" dirty="0">
                <a:solidFill>
                  <a:srgbClr val="2F5497"/>
                </a:solidFill>
                <a:effectLst/>
                <a:latin typeface="Helvetica" pitchFamily="2" charset="0"/>
              </a:rPr>
              <a:t>)</a:t>
            </a:r>
          </a:p>
          <a:p>
            <a:pPr lvl="2"/>
            <a:r>
              <a:rPr lang="en-US" sz="1400" dirty="0">
                <a:solidFill>
                  <a:srgbClr val="2F5497"/>
                </a:solidFill>
                <a:latin typeface="Helvetica" pitchFamily="2" charset="0"/>
              </a:rPr>
              <a:t>Research Problems/Gaps</a:t>
            </a:r>
          </a:p>
          <a:p>
            <a:pPr lvl="2"/>
            <a:r>
              <a:rPr lang="en-US" sz="1400" dirty="0">
                <a:solidFill>
                  <a:srgbClr val="2F5497"/>
                </a:solidFill>
                <a:effectLst/>
                <a:latin typeface="Helvetica" pitchFamily="2" charset="0"/>
              </a:rPr>
              <a:t>Main Contributions</a:t>
            </a:r>
          </a:p>
          <a:p>
            <a:pPr lvl="2"/>
            <a:r>
              <a:rPr lang="en-US" sz="1400" dirty="0">
                <a:solidFill>
                  <a:srgbClr val="2F5497"/>
                </a:solidFill>
                <a:latin typeface="Helvetica" pitchFamily="2" charset="0"/>
              </a:rPr>
              <a:t>Methods and Data</a:t>
            </a:r>
          </a:p>
          <a:p>
            <a:pPr lvl="2"/>
            <a:r>
              <a:rPr lang="en-US" sz="1400" dirty="0">
                <a:solidFill>
                  <a:srgbClr val="2F5497"/>
                </a:solidFill>
                <a:effectLst/>
                <a:latin typeface="Helvetica" pitchFamily="2" charset="0"/>
              </a:rPr>
              <a:t>Evaluation </a:t>
            </a:r>
            <a:r>
              <a:rPr lang="en-US" sz="1400" dirty="0">
                <a:solidFill>
                  <a:srgbClr val="2F5497"/>
                </a:solidFill>
                <a:latin typeface="Helvetica" pitchFamily="2" charset="0"/>
              </a:rPr>
              <a:t>Approaches </a:t>
            </a:r>
            <a:br>
              <a:rPr lang="en-US" sz="1400" dirty="0">
                <a:solidFill>
                  <a:srgbClr val="2F5497"/>
                </a:solidFill>
                <a:latin typeface="Helvetica" pitchFamily="2" charset="0"/>
              </a:rPr>
            </a:br>
            <a:r>
              <a:rPr lang="en-US" sz="1400" dirty="0">
                <a:solidFill>
                  <a:srgbClr val="2F5497"/>
                </a:solidFill>
                <a:latin typeface="Helvetica" pitchFamily="2" charset="0"/>
              </a:rPr>
              <a:t>(to evaluate accuracy e.g., R2, F1, MSE, MAE, etc.)</a:t>
            </a:r>
          </a:p>
          <a:p>
            <a:pPr lvl="2"/>
            <a:r>
              <a:rPr lang="en-US" sz="1400" dirty="0">
                <a:solidFill>
                  <a:srgbClr val="2F5497"/>
                </a:solidFill>
                <a:effectLst/>
                <a:latin typeface="Helvetica" pitchFamily="2" charset="0"/>
              </a:rPr>
              <a:t>Key Findings (in Abstract, Discussion, and Conclusion )</a:t>
            </a:r>
            <a:endParaRPr lang="en-US" sz="1400" b="1" dirty="0">
              <a:solidFill>
                <a:srgbClr val="C00000"/>
              </a:solidFill>
              <a:effectLst/>
              <a:latin typeface="Helvetica" pitchFamily="2" charset="0"/>
            </a:endParaRPr>
          </a:p>
          <a:p>
            <a:endParaRPr lang="en-US" sz="1600" b="1" dirty="0">
              <a:solidFill>
                <a:srgbClr val="C00000"/>
              </a:solidFill>
              <a:effectLst/>
              <a:latin typeface="Helvetica" pitchFamily="2" charset="0"/>
            </a:endParaRPr>
          </a:p>
          <a:p>
            <a:endParaRPr lang="en-US" sz="1600" b="1" dirty="0">
              <a:solidFill>
                <a:srgbClr val="C00000"/>
              </a:solidFill>
              <a:latin typeface="Helvetica" pitchFamily="2" charset="0"/>
            </a:endParaRPr>
          </a:p>
          <a:p>
            <a:endParaRPr lang="en-US" sz="1600" b="1" dirty="0">
              <a:solidFill>
                <a:srgbClr val="C00000"/>
              </a:solidFill>
              <a:effectLst/>
              <a:latin typeface="Helvetica" pitchFamily="2" charset="0"/>
            </a:endParaRPr>
          </a:p>
          <a:p>
            <a:r>
              <a:rPr lang="en-US" sz="1600" b="1" dirty="0">
                <a:solidFill>
                  <a:srgbClr val="C00000"/>
                </a:solidFill>
                <a:effectLst/>
                <a:latin typeface="Helvetica" pitchFamily="2" charset="0"/>
              </a:rPr>
              <a:t>CH3: Methods</a:t>
            </a:r>
            <a:r>
              <a:rPr lang="en-US" sz="1600" b="1" dirty="0">
                <a:solidFill>
                  <a:srgbClr val="C00000"/>
                </a:solidFill>
                <a:latin typeface="Helvetica" pitchFamily="2" charset="0"/>
                <a:sym typeface="Wingdings" pitchFamily="2" charset="2"/>
              </a:rPr>
              <a:t> -&gt; What you propose!</a:t>
            </a:r>
            <a:endParaRPr lang="en-US" sz="1600" b="1" dirty="0">
              <a:solidFill>
                <a:srgbClr val="C00000"/>
              </a:solidFill>
              <a:effectLst/>
              <a:latin typeface="Helvetica" pitchFamily="2" charset="0"/>
            </a:endParaRPr>
          </a:p>
          <a:p>
            <a:pPr lvl="1"/>
            <a:r>
              <a:rPr lang="en-US" sz="1400" dirty="0">
                <a:latin typeface="Helvetica" pitchFamily="2" charset="0"/>
              </a:rPr>
              <a:t>System Design/ Diagrams</a:t>
            </a:r>
          </a:p>
          <a:p>
            <a:pPr lvl="1"/>
            <a:r>
              <a:rPr lang="en-US" sz="1400" dirty="0">
                <a:latin typeface="Helvetica" pitchFamily="2" charset="0"/>
              </a:rPr>
              <a:t>Flowcharts/ Workflow</a:t>
            </a:r>
            <a:endParaRPr lang="en-US" sz="1600" b="1" dirty="0">
              <a:solidFill>
                <a:srgbClr val="7030A0"/>
              </a:solidFill>
              <a:latin typeface="Helvetica" pitchFamily="2" charset="0"/>
            </a:endParaRPr>
          </a:p>
          <a:p>
            <a:pPr lvl="1"/>
            <a:r>
              <a:rPr lang="en-US" sz="1400" dirty="0">
                <a:effectLst/>
                <a:latin typeface="Helvetica" pitchFamily="2" charset="0"/>
              </a:rPr>
              <a:t>CE Technical Methods (e.g</a:t>
            </a:r>
            <a:r>
              <a:rPr lang="en-US" sz="1400" dirty="0">
                <a:latin typeface="Helvetica" pitchFamily="2" charset="0"/>
              </a:rPr>
              <a:t>., ML techniques</a:t>
            </a:r>
            <a:r>
              <a:rPr lang="en-US" sz="1400" dirty="0">
                <a:effectLst/>
                <a:latin typeface="Helvetica" pitchFamily="2" charset="0"/>
              </a:rPr>
              <a:t>)</a:t>
            </a:r>
          </a:p>
          <a:p>
            <a:r>
              <a:rPr lang="en-US" sz="1600" b="1" dirty="0">
                <a:effectLst/>
                <a:latin typeface="Helvetica" pitchFamily="2" charset="0"/>
              </a:rPr>
              <a:t>CH4. Results</a:t>
            </a:r>
          </a:p>
          <a:p>
            <a:pPr lvl="1">
              <a:buFont typeface="Courier New" panose="02070309020205020404" pitchFamily="49" charset="0"/>
              <a:buChar char="o"/>
            </a:pPr>
            <a:r>
              <a:rPr lang="en-US" sz="1400" dirty="0">
                <a:solidFill>
                  <a:srgbClr val="2F5497"/>
                </a:solidFill>
                <a:latin typeface="Helvetica" pitchFamily="2" charset="0"/>
              </a:rPr>
              <a:t>Figures/Tables</a:t>
            </a:r>
          </a:p>
          <a:p>
            <a:pPr lvl="1">
              <a:buFont typeface="Courier New" panose="02070309020205020404" pitchFamily="49" charset="0"/>
              <a:buChar char="o"/>
            </a:pPr>
            <a:r>
              <a:rPr lang="en-US" sz="1400" dirty="0">
                <a:solidFill>
                  <a:srgbClr val="2F5497"/>
                </a:solidFill>
                <a:latin typeface="Helvetica" pitchFamily="2" charset="0"/>
              </a:rPr>
              <a:t>Point out/explain what you like to explain about your results/experiment</a:t>
            </a:r>
          </a:p>
          <a:p>
            <a:r>
              <a:rPr lang="en-US" sz="1600" b="1" dirty="0">
                <a:latin typeface="Helvetica" pitchFamily="2" charset="0"/>
              </a:rPr>
              <a:t>CH5</a:t>
            </a:r>
            <a:r>
              <a:rPr lang="en-US" sz="1600" b="1" dirty="0">
                <a:effectLst/>
                <a:latin typeface="Helvetica" pitchFamily="2" charset="0"/>
              </a:rPr>
              <a:t> Discussion &amp; Conclusion</a:t>
            </a:r>
          </a:p>
          <a:p>
            <a:pPr lvl="1">
              <a:buFont typeface="Courier New" panose="02070309020205020404" pitchFamily="49" charset="0"/>
              <a:buChar char="o"/>
            </a:pPr>
            <a:r>
              <a:rPr lang="en-US" sz="1400" dirty="0">
                <a:solidFill>
                  <a:srgbClr val="2F5497"/>
                </a:solidFill>
                <a:effectLst/>
                <a:latin typeface="Helvetica" pitchFamily="2" charset="0"/>
              </a:rPr>
              <a:t>Interpret your results</a:t>
            </a:r>
          </a:p>
          <a:p>
            <a:pPr lvl="1">
              <a:buFont typeface="Courier New" panose="02070309020205020404" pitchFamily="49" charset="0"/>
              <a:buChar char="o"/>
            </a:pPr>
            <a:r>
              <a:rPr lang="en-US" sz="1400" dirty="0">
                <a:solidFill>
                  <a:srgbClr val="2F5497"/>
                </a:solidFill>
                <a:effectLst/>
                <a:latin typeface="Helvetica" pitchFamily="2" charset="0"/>
              </a:rPr>
              <a:t>How your results support/go against your research questions/hypothesis</a:t>
            </a:r>
          </a:p>
          <a:p>
            <a:pPr lvl="1">
              <a:buFont typeface="Courier New" panose="02070309020205020404" pitchFamily="49" charset="0"/>
              <a:buChar char="o"/>
            </a:pPr>
            <a:r>
              <a:rPr lang="en-US" sz="1400" dirty="0">
                <a:solidFill>
                  <a:srgbClr val="2F5497"/>
                </a:solidFill>
                <a:effectLst/>
                <a:latin typeface="Helvetica" pitchFamily="2" charset="0"/>
              </a:rPr>
              <a:t>Revisit figures/tables</a:t>
            </a:r>
          </a:p>
          <a:p>
            <a:r>
              <a:rPr lang="en-US" sz="1600" b="1" dirty="0">
                <a:solidFill>
                  <a:srgbClr val="C00000"/>
                </a:solidFill>
                <a:effectLst/>
                <a:latin typeface="Helvetica" pitchFamily="2" charset="0"/>
              </a:rPr>
              <a:t>Abstract</a:t>
            </a:r>
          </a:p>
          <a:p>
            <a:r>
              <a:rPr lang="en-US" sz="1600" b="1" dirty="0">
                <a:solidFill>
                  <a:srgbClr val="C00000"/>
                </a:solidFill>
                <a:latin typeface="Helvetica" pitchFamily="2" charset="0"/>
              </a:rPr>
              <a:t>Others:</a:t>
            </a:r>
          </a:p>
          <a:p>
            <a:pPr lvl="1"/>
            <a:r>
              <a:rPr lang="en-US" sz="1400" b="1" dirty="0">
                <a:latin typeface="Helvetica" pitchFamily="2" charset="0"/>
              </a:rPr>
              <a:t>Covers</a:t>
            </a:r>
          </a:p>
          <a:p>
            <a:pPr lvl="1"/>
            <a:r>
              <a:rPr lang="en-US" sz="1400" b="1" dirty="0">
                <a:effectLst/>
                <a:latin typeface="Helvetica" pitchFamily="2" charset="0"/>
              </a:rPr>
              <a:t>Bibliography/ References</a:t>
            </a:r>
          </a:p>
          <a:p>
            <a:pPr lvl="1"/>
            <a:r>
              <a:rPr lang="en-US" sz="1400" b="1" dirty="0">
                <a:effectLst/>
                <a:latin typeface="Helvetica" pitchFamily="2" charset="0"/>
              </a:rPr>
              <a:t>Appendix</a:t>
            </a:r>
          </a:p>
        </p:txBody>
      </p:sp>
    </p:spTree>
    <p:extLst>
      <p:ext uri="{BB962C8B-B14F-4D97-AF65-F5344CB8AC3E}">
        <p14:creationId xmlns:p14="http://schemas.microsoft.com/office/powerpoint/2010/main" val="30979210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44BB0-A83A-5D85-92FA-DDF4776DC81F}"/>
              </a:ext>
            </a:extLst>
          </p:cNvPr>
          <p:cNvSpPr>
            <a:spLocks noGrp="1"/>
          </p:cNvSpPr>
          <p:nvPr>
            <p:ph type="title"/>
          </p:nvPr>
        </p:nvSpPr>
        <p:spPr>
          <a:solidFill>
            <a:schemeClr val="accent5">
              <a:lumMod val="20000"/>
              <a:lumOff val="80000"/>
            </a:schemeClr>
          </a:solidFill>
        </p:spPr>
        <p:txBody>
          <a:bodyPr/>
          <a:lstStyle/>
          <a:p>
            <a:r>
              <a:rPr lang="en-TH" b="1" dirty="0">
                <a:latin typeface="+mn-lt"/>
              </a:rPr>
              <a:t>1) CH1: Introduction</a:t>
            </a:r>
            <a:endParaRPr lang="en-TH" dirty="0"/>
          </a:p>
        </p:txBody>
      </p:sp>
      <p:sp>
        <p:nvSpPr>
          <p:cNvPr id="3" name="Content Placeholder 2">
            <a:extLst>
              <a:ext uri="{FF2B5EF4-FFF2-40B4-BE49-F238E27FC236}">
                <a16:creationId xmlns:a16="http://schemas.microsoft.com/office/drawing/2014/main" id="{9CFCF256-0E20-098F-7AEF-722226E243BE}"/>
              </a:ext>
            </a:extLst>
          </p:cNvPr>
          <p:cNvSpPr>
            <a:spLocks noGrp="1"/>
          </p:cNvSpPr>
          <p:nvPr>
            <p:ph idx="1"/>
          </p:nvPr>
        </p:nvSpPr>
        <p:spPr>
          <a:xfrm>
            <a:off x="267628" y="1639228"/>
            <a:ext cx="11664177" cy="5070329"/>
          </a:xfrm>
          <a:solidFill>
            <a:schemeClr val="accent4">
              <a:lumMod val="20000"/>
              <a:lumOff val="80000"/>
            </a:schemeClr>
          </a:solidFill>
        </p:spPr>
        <p:txBody>
          <a:bodyPr numCol="2"/>
          <a:lstStyle/>
          <a:p>
            <a:pPr>
              <a:buFont typeface="Wingdings" pitchFamily="2" charset="2"/>
              <a:buChar char="v"/>
            </a:pPr>
            <a:r>
              <a:rPr lang="en-TH" b="1" dirty="0"/>
              <a:t>2.0 Title (Week#3, 2 points)</a:t>
            </a:r>
          </a:p>
          <a:p>
            <a:pPr>
              <a:buFont typeface="Wingdings" pitchFamily="2" charset="2"/>
              <a:buChar char="q"/>
            </a:pPr>
            <a:r>
              <a:rPr lang="en-TH" b="1" dirty="0">
                <a:solidFill>
                  <a:srgbClr val="0070C0"/>
                </a:solidFill>
              </a:rPr>
              <a:t>2.1 Background</a:t>
            </a:r>
          </a:p>
          <a:p>
            <a:pPr>
              <a:buFont typeface="Wingdings" pitchFamily="2" charset="2"/>
              <a:buChar char="q"/>
            </a:pPr>
            <a:r>
              <a:rPr lang="en-TH" b="1" dirty="0">
                <a:solidFill>
                  <a:srgbClr val="C00000"/>
                </a:solidFill>
              </a:rPr>
              <a:t>2.2 Objective</a:t>
            </a:r>
          </a:p>
          <a:p>
            <a:pPr lvl="1">
              <a:buFont typeface="Wingdings" pitchFamily="2" charset="2"/>
              <a:buChar char="ü"/>
            </a:pPr>
            <a:r>
              <a:rPr lang="en-TH" sz="2000" b="1" i="1" dirty="0">
                <a:solidFill>
                  <a:srgbClr val="00B050"/>
                </a:solidFill>
              </a:rPr>
              <a:t>Must use action verbs</a:t>
            </a:r>
          </a:p>
          <a:p>
            <a:pPr lvl="1">
              <a:buFont typeface="Courier New" panose="02070309020205020404" pitchFamily="49" charset="0"/>
              <a:buChar char="o"/>
            </a:pPr>
            <a:r>
              <a:rPr lang="en-TH" sz="2000" dirty="0"/>
              <a:t>To develop …</a:t>
            </a:r>
          </a:p>
          <a:p>
            <a:pPr lvl="1">
              <a:buFont typeface="Courier New" panose="02070309020205020404" pitchFamily="49" charset="0"/>
              <a:buChar char="o"/>
            </a:pPr>
            <a:r>
              <a:rPr lang="en-TH" sz="2000" dirty="0"/>
              <a:t>To identify …</a:t>
            </a:r>
          </a:p>
          <a:p>
            <a:pPr lvl="1">
              <a:buFont typeface="Courier New" panose="02070309020205020404" pitchFamily="49" charset="0"/>
              <a:buChar char="o"/>
            </a:pPr>
            <a:r>
              <a:rPr lang="en-TH" sz="2000" dirty="0"/>
              <a:t>To increase/reduce …</a:t>
            </a:r>
          </a:p>
          <a:p>
            <a:pPr>
              <a:buFont typeface="Wingdings" pitchFamily="2" charset="2"/>
              <a:buChar char="q"/>
            </a:pPr>
            <a:r>
              <a:rPr lang="en-TH" b="1" dirty="0">
                <a:solidFill>
                  <a:srgbClr val="C00000"/>
                </a:solidFill>
              </a:rPr>
              <a:t>2.3 Scope</a:t>
            </a:r>
          </a:p>
          <a:p>
            <a:pPr lvl="1">
              <a:buFont typeface="Courier New" panose="02070309020205020404" pitchFamily="49" charset="0"/>
              <a:buChar char="o"/>
            </a:pPr>
            <a:r>
              <a:rPr lang="en-TH" sz="2000" dirty="0"/>
              <a:t>What you </a:t>
            </a:r>
            <a:r>
              <a:rPr lang="en-TH" sz="2000" u="sng" dirty="0">
                <a:solidFill>
                  <a:srgbClr val="00B050"/>
                </a:solidFill>
              </a:rPr>
              <a:t>do</a:t>
            </a:r>
            <a:r>
              <a:rPr lang="en-TH" sz="2000" dirty="0"/>
              <a:t>/</a:t>
            </a:r>
            <a:r>
              <a:rPr lang="en-TH" sz="2000" u="sng" dirty="0">
                <a:solidFill>
                  <a:srgbClr val="FF0000"/>
                </a:solidFill>
              </a:rPr>
              <a:t>do not </a:t>
            </a:r>
            <a:r>
              <a:rPr lang="en-TH" sz="2000" dirty="0"/>
              <a:t>consider</a:t>
            </a:r>
          </a:p>
          <a:p>
            <a:pPr lvl="1">
              <a:buFont typeface="Courier New" panose="02070309020205020404" pitchFamily="49" charset="0"/>
              <a:buChar char="o"/>
            </a:pPr>
            <a:r>
              <a:rPr lang="en-TH" sz="2000" u="sng" dirty="0">
                <a:solidFill>
                  <a:srgbClr val="FF0000"/>
                </a:solidFill>
              </a:rPr>
              <a:t>What you can’t do</a:t>
            </a:r>
            <a:r>
              <a:rPr lang="en-TH" sz="2000" dirty="0"/>
              <a:t> and </a:t>
            </a:r>
            <a:r>
              <a:rPr lang="en-TH" sz="2000" u="sng" dirty="0">
                <a:solidFill>
                  <a:srgbClr val="FF0000"/>
                </a:solidFill>
              </a:rPr>
              <a:t>exclude</a:t>
            </a:r>
            <a:r>
              <a:rPr lang="en-TH" sz="2000" dirty="0"/>
              <a:t> from the project</a:t>
            </a:r>
          </a:p>
          <a:p>
            <a:pPr lvl="1">
              <a:buFont typeface="Courier New" panose="02070309020205020404" pitchFamily="49" charset="0"/>
              <a:buChar char="o"/>
            </a:pPr>
            <a:r>
              <a:rPr lang="en-TH" sz="2000" dirty="0"/>
              <a:t>Limitations</a:t>
            </a:r>
          </a:p>
          <a:p>
            <a:pPr lvl="1">
              <a:buFont typeface="Courier New" panose="02070309020205020404" pitchFamily="49" charset="0"/>
              <a:buChar char="o"/>
            </a:pPr>
            <a:r>
              <a:rPr lang="en-TH" sz="2000" dirty="0"/>
              <a:t>Ranges of data/date/time</a:t>
            </a:r>
          </a:p>
          <a:p>
            <a:pPr lvl="1">
              <a:buFont typeface="Courier New" panose="02070309020205020404" pitchFamily="49" charset="0"/>
              <a:buChar char="o"/>
            </a:pPr>
            <a:r>
              <a:rPr lang="en-TH" sz="2000" dirty="0"/>
              <a:t>Platforms/Devices</a:t>
            </a:r>
          </a:p>
          <a:p>
            <a:pPr marL="0" indent="0">
              <a:buNone/>
            </a:pPr>
            <a:endParaRPr lang="en-TH" dirty="0">
              <a:solidFill>
                <a:srgbClr val="C00000"/>
              </a:solidFill>
            </a:endParaRPr>
          </a:p>
          <a:p>
            <a:pPr>
              <a:buFont typeface="Wingdings" pitchFamily="2" charset="2"/>
              <a:buChar char="q"/>
            </a:pPr>
            <a:r>
              <a:rPr lang="en-TH" b="1" dirty="0">
                <a:solidFill>
                  <a:srgbClr val="C00000"/>
                </a:solidFill>
              </a:rPr>
              <a:t>2.4 Expected Results </a:t>
            </a:r>
            <a:r>
              <a:rPr lang="en-TH" sz="2000" b="1" i="1" dirty="0"/>
              <a:t>Expected Outcomes:</a:t>
            </a:r>
          </a:p>
          <a:p>
            <a:pPr lvl="1">
              <a:buFont typeface="Courier New" panose="02070309020205020404" pitchFamily="49" charset="0"/>
              <a:buChar char="o"/>
            </a:pPr>
            <a:r>
              <a:rPr lang="en-TH" sz="2000" dirty="0"/>
              <a:t>The proposed system/algorithm can …</a:t>
            </a:r>
          </a:p>
          <a:p>
            <a:pPr lvl="1">
              <a:buFont typeface="Courier New" panose="02070309020205020404" pitchFamily="49" charset="0"/>
              <a:buChar char="o"/>
            </a:pPr>
            <a:r>
              <a:rPr lang="en-TH" sz="2000" dirty="0"/>
              <a:t>The </a:t>
            </a:r>
            <a:r>
              <a:rPr lang="en-TH" sz="2000" u="sng" dirty="0"/>
              <a:t>accuracy</a:t>
            </a:r>
            <a:r>
              <a:rPr lang="en-TH" sz="2000" dirty="0"/>
              <a:t> increases/reduces … %</a:t>
            </a:r>
          </a:p>
          <a:p>
            <a:pPr lvl="1">
              <a:buFont typeface="Courier New" panose="02070309020205020404" pitchFamily="49" charset="0"/>
              <a:buChar char="o"/>
            </a:pPr>
            <a:r>
              <a:rPr lang="en-TH" sz="2000" dirty="0"/>
              <a:t>The XXX can identify/solve …</a:t>
            </a:r>
          </a:p>
          <a:p>
            <a:pPr lvl="1">
              <a:buFont typeface="Courier New" panose="02070309020205020404" pitchFamily="49" charset="0"/>
              <a:buChar char="o"/>
            </a:pPr>
            <a:endParaRPr lang="en-TH" sz="2000" dirty="0"/>
          </a:p>
          <a:p>
            <a:pPr>
              <a:buFont typeface="Wingdings" pitchFamily="2" charset="2"/>
              <a:buChar char="q"/>
            </a:pPr>
            <a:r>
              <a:rPr lang="en-TH" b="1" dirty="0">
                <a:solidFill>
                  <a:srgbClr val="0070C0"/>
                </a:solidFill>
              </a:rPr>
              <a:t>2.5 Timeline</a:t>
            </a:r>
          </a:p>
          <a:p>
            <a:pPr>
              <a:buFont typeface="Wingdings" pitchFamily="2" charset="2"/>
              <a:buChar char="v"/>
            </a:pPr>
            <a:endParaRPr lang="en-TH" dirty="0"/>
          </a:p>
        </p:txBody>
      </p:sp>
      <p:pic>
        <p:nvPicPr>
          <p:cNvPr id="4" name="Picture 3">
            <a:extLst>
              <a:ext uri="{FF2B5EF4-FFF2-40B4-BE49-F238E27FC236}">
                <a16:creationId xmlns:a16="http://schemas.microsoft.com/office/drawing/2014/main" id="{09854489-6873-FAD5-FD3D-EC2282051459}"/>
              </a:ext>
            </a:extLst>
          </p:cNvPr>
          <p:cNvPicPr>
            <a:picLocks noChangeAspect="1"/>
          </p:cNvPicPr>
          <p:nvPr/>
        </p:nvPicPr>
        <p:blipFill>
          <a:blip r:embed="rId3"/>
          <a:stretch>
            <a:fillRect/>
          </a:stretch>
        </p:blipFill>
        <p:spPr>
          <a:xfrm>
            <a:off x="6436424" y="4493957"/>
            <a:ext cx="5343896" cy="1970375"/>
          </a:xfrm>
          <a:prstGeom prst="rect">
            <a:avLst/>
          </a:prstGeom>
        </p:spPr>
      </p:pic>
      <p:sp>
        <p:nvSpPr>
          <p:cNvPr id="5" name="TextBox 4">
            <a:extLst>
              <a:ext uri="{FF2B5EF4-FFF2-40B4-BE49-F238E27FC236}">
                <a16:creationId xmlns:a16="http://schemas.microsoft.com/office/drawing/2014/main" id="{0AE2F77E-45C1-E62C-BF91-E65C5CA3EF3F}"/>
              </a:ext>
            </a:extLst>
          </p:cNvPr>
          <p:cNvSpPr txBox="1"/>
          <p:nvPr/>
        </p:nvSpPr>
        <p:spPr>
          <a:xfrm>
            <a:off x="8455230" y="745015"/>
            <a:ext cx="3408215" cy="738664"/>
          </a:xfrm>
          <a:prstGeom prst="rect">
            <a:avLst/>
          </a:prstGeom>
          <a:noFill/>
          <a:ln>
            <a:solidFill>
              <a:srgbClr val="FFC000"/>
            </a:solidFill>
          </a:ln>
        </p:spPr>
        <p:txBody>
          <a:bodyPr wrap="square" rtlCol="0">
            <a:spAutoFit/>
          </a:bodyPr>
          <a:lstStyle/>
          <a:p>
            <a:pPr marL="285750" indent="-285750">
              <a:buFont typeface="Courier New" panose="02070309020205020404" pitchFamily="49" charset="0"/>
              <a:buChar char="o"/>
            </a:pPr>
            <a:r>
              <a:rPr lang="en-TH" sz="1400" b="1" dirty="0"/>
              <a:t>Week#3: 2.0 Title &amp; A Main Advisor</a:t>
            </a:r>
          </a:p>
          <a:p>
            <a:pPr marL="285750" indent="-285750">
              <a:buFont typeface="Courier New" panose="02070309020205020404" pitchFamily="49" charset="0"/>
              <a:buChar char="o"/>
            </a:pPr>
            <a:r>
              <a:rPr lang="en-TH" sz="1400" b="1" dirty="0">
                <a:solidFill>
                  <a:srgbClr val="C00000"/>
                </a:solidFill>
              </a:rPr>
              <a:t>Week#4: PR#1.1: (2.2, 2.3)</a:t>
            </a:r>
          </a:p>
          <a:p>
            <a:pPr marL="285750" indent="-285750">
              <a:buFont typeface="Courier New" panose="02070309020205020404" pitchFamily="49" charset="0"/>
              <a:buChar char="o"/>
            </a:pPr>
            <a:r>
              <a:rPr lang="en-TH" sz="1400" b="1" dirty="0">
                <a:solidFill>
                  <a:srgbClr val="0070C0"/>
                </a:solidFill>
              </a:rPr>
              <a:t>Week#5: PR#1.2: (CH1-Draft + 2.1 - 2.5)</a:t>
            </a:r>
          </a:p>
        </p:txBody>
      </p:sp>
    </p:spTree>
    <p:extLst>
      <p:ext uri="{BB962C8B-B14F-4D97-AF65-F5344CB8AC3E}">
        <p14:creationId xmlns:p14="http://schemas.microsoft.com/office/powerpoint/2010/main" val="27254801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BC99A-D485-8E79-BA25-1736C3C811A9}"/>
              </a:ext>
            </a:extLst>
          </p:cNvPr>
          <p:cNvSpPr>
            <a:spLocks noGrp="1"/>
          </p:cNvSpPr>
          <p:nvPr>
            <p:ph type="title"/>
          </p:nvPr>
        </p:nvSpPr>
        <p:spPr>
          <a:solidFill>
            <a:schemeClr val="accent5">
              <a:lumMod val="20000"/>
              <a:lumOff val="80000"/>
            </a:schemeClr>
          </a:solidFill>
        </p:spPr>
        <p:txBody>
          <a:bodyPr/>
          <a:lstStyle/>
          <a:p>
            <a:r>
              <a:rPr lang="en-TH" b="1" dirty="0">
                <a:latin typeface="+mn-lt"/>
              </a:rPr>
              <a:t>1) CH1: Introduction</a:t>
            </a:r>
            <a:endParaRPr lang="en-TH" dirty="0">
              <a:latin typeface="+mn-lt"/>
            </a:endParaRPr>
          </a:p>
        </p:txBody>
      </p:sp>
      <p:sp>
        <p:nvSpPr>
          <p:cNvPr id="3" name="Content Placeholder 2">
            <a:extLst>
              <a:ext uri="{FF2B5EF4-FFF2-40B4-BE49-F238E27FC236}">
                <a16:creationId xmlns:a16="http://schemas.microsoft.com/office/drawing/2014/main" id="{0BB200AE-2795-580A-7917-BE42A1E28C02}"/>
              </a:ext>
            </a:extLst>
          </p:cNvPr>
          <p:cNvSpPr>
            <a:spLocks noGrp="1"/>
          </p:cNvSpPr>
          <p:nvPr>
            <p:ph idx="1"/>
          </p:nvPr>
        </p:nvSpPr>
        <p:spPr>
          <a:xfrm>
            <a:off x="267628" y="1639229"/>
            <a:ext cx="11664177" cy="4987202"/>
          </a:xfrm>
        </p:spPr>
        <p:txBody>
          <a:bodyPr>
            <a:normAutofit fontScale="92500" lnSpcReduction="10000"/>
          </a:bodyPr>
          <a:lstStyle/>
          <a:p>
            <a:pPr>
              <a:buFont typeface="Wingdings" pitchFamily="2" charset="2"/>
              <a:buChar char="q"/>
            </a:pPr>
            <a:r>
              <a:rPr lang="en-TH" b="1" dirty="0">
                <a:solidFill>
                  <a:srgbClr val="0070C0"/>
                </a:solidFill>
                <a:latin typeface="Helvetica" pitchFamily="2" charset="0"/>
              </a:rPr>
              <a:t>2.1 Background </a:t>
            </a:r>
            <a:r>
              <a:rPr lang="en-US" dirty="0">
                <a:latin typeface="Helvetica" pitchFamily="2" charset="0"/>
              </a:rPr>
              <a:t>precisely tell the readers:</a:t>
            </a:r>
          </a:p>
          <a:p>
            <a:pPr>
              <a:buClr>
                <a:schemeClr val="tx1"/>
              </a:buClr>
            </a:pPr>
            <a:r>
              <a:rPr lang="en-US" sz="2400" b="1" dirty="0">
                <a:solidFill>
                  <a:srgbClr val="00B050"/>
                </a:solidFill>
                <a:latin typeface="Helvetica" pitchFamily="2" charset="0"/>
              </a:rPr>
              <a:t>Why your project/research is important</a:t>
            </a:r>
          </a:p>
          <a:p>
            <a:pPr lvl="1">
              <a:buClr>
                <a:schemeClr val="tx1"/>
              </a:buClr>
              <a:buFont typeface="Courier New" panose="02070309020205020404" pitchFamily="49" charset="0"/>
              <a:buChar char="o"/>
            </a:pPr>
            <a:r>
              <a:rPr lang="en-US" sz="2000" dirty="0">
                <a:latin typeface="Helvetica" pitchFamily="2" charset="0"/>
              </a:rPr>
              <a:t>Essential </a:t>
            </a:r>
            <a:r>
              <a:rPr lang="en-US" sz="2000" b="1" u="sng" dirty="0">
                <a:latin typeface="Helvetica" pitchFamily="2" charset="0"/>
              </a:rPr>
              <a:t>Background</a:t>
            </a:r>
            <a:r>
              <a:rPr lang="en-US" sz="2000" u="sng" dirty="0">
                <a:latin typeface="Helvetica" pitchFamily="2" charset="0"/>
              </a:rPr>
              <a:t> </a:t>
            </a:r>
            <a:r>
              <a:rPr lang="en-US" sz="2000" b="1" u="sng" dirty="0">
                <a:latin typeface="Helvetica" pitchFamily="2" charset="0"/>
              </a:rPr>
              <a:t>Information</a:t>
            </a:r>
            <a:r>
              <a:rPr lang="en-US" sz="2000" dirty="0">
                <a:latin typeface="Helvetica" pitchFamily="2" charset="0"/>
              </a:rPr>
              <a:t> of your project/research topic</a:t>
            </a:r>
          </a:p>
          <a:p>
            <a:pPr lvl="1">
              <a:lnSpc>
                <a:spcPct val="110000"/>
              </a:lnSpc>
              <a:buClr>
                <a:schemeClr val="tx1"/>
              </a:buClr>
              <a:buFont typeface="Courier New" panose="02070309020205020404" pitchFamily="49" charset="0"/>
              <a:buChar char="o"/>
            </a:pPr>
            <a:r>
              <a:rPr lang="en-US" sz="2000" dirty="0">
                <a:latin typeface="Helvetica" pitchFamily="2" charset="0"/>
              </a:rPr>
              <a:t>What is </a:t>
            </a:r>
            <a:r>
              <a:rPr lang="en-US" sz="2000" b="1" u="sng" dirty="0">
                <a:latin typeface="Helvetica" pitchFamily="2" charset="0"/>
              </a:rPr>
              <a:t>the problem</a:t>
            </a:r>
            <a:r>
              <a:rPr lang="en-US" sz="2000" dirty="0">
                <a:latin typeface="Helvetica" pitchFamily="2" charset="0"/>
              </a:rPr>
              <a:t> that you are trying to address?</a:t>
            </a:r>
            <a:endParaRPr lang="en-US" sz="2000" b="1" u="sng" dirty="0">
              <a:solidFill>
                <a:srgbClr val="C00000"/>
              </a:solidFill>
              <a:latin typeface="Helvetica" pitchFamily="2" charset="0"/>
            </a:endParaRPr>
          </a:p>
          <a:p>
            <a:pPr lvl="1">
              <a:lnSpc>
                <a:spcPct val="110000"/>
              </a:lnSpc>
              <a:buClr>
                <a:schemeClr val="tx1"/>
              </a:buClr>
              <a:buFont typeface="Courier New" panose="02070309020205020404" pitchFamily="49" charset="0"/>
              <a:buChar char="o"/>
            </a:pPr>
            <a:r>
              <a:rPr lang="en-US" sz="2000" dirty="0">
                <a:latin typeface="Helvetica" pitchFamily="2" charset="0"/>
              </a:rPr>
              <a:t>Point out </a:t>
            </a:r>
            <a:r>
              <a:rPr lang="en-US" sz="2000" b="1" u="sng" dirty="0">
                <a:solidFill>
                  <a:srgbClr val="C00000"/>
                </a:solidFill>
                <a:latin typeface="Helvetica" pitchFamily="2" charset="0"/>
              </a:rPr>
              <a:t>the reasons why your work is crucial</a:t>
            </a:r>
          </a:p>
          <a:p>
            <a:pPr lvl="1">
              <a:lnSpc>
                <a:spcPct val="110000"/>
              </a:lnSpc>
              <a:buClr>
                <a:schemeClr val="tx1"/>
              </a:buClr>
              <a:buFont typeface="Courier New" panose="02070309020205020404" pitchFamily="49" charset="0"/>
              <a:buChar char="o"/>
            </a:pPr>
            <a:r>
              <a:rPr lang="en-US" sz="2000" dirty="0">
                <a:latin typeface="Helvetica" pitchFamily="2" charset="0"/>
              </a:rPr>
              <a:t>Why </a:t>
            </a:r>
            <a:r>
              <a:rPr lang="en-US" sz="2000" u="sng" dirty="0">
                <a:latin typeface="Helvetica" pitchFamily="2" charset="0"/>
              </a:rPr>
              <a:t>it does matter</a:t>
            </a:r>
          </a:p>
          <a:p>
            <a:pPr lvl="1">
              <a:lnSpc>
                <a:spcPct val="110000"/>
              </a:lnSpc>
              <a:buClr>
                <a:schemeClr val="tx1"/>
              </a:buClr>
              <a:buFont typeface="Courier New" panose="02070309020205020404" pitchFamily="49" charset="0"/>
              <a:buChar char="o"/>
            </a:pPr>
            <a:endParaRPr lang="en-US" sz="2000" b="1" u="sng" dirty="0">
              <a:solidFill>
                <a:srgbClr val="C00000"/>
              </a:solidFill>
              <a:latin typeface="Helvetica" pitchFamily="2" charset="0"/>
            </a:endParaRPr>
          </a:p>
          <a:p>
            <a:pPr>
              <a:buClr>
                <a:schemeClr val="tx1"/>
              </a:buClr>
            </a:pPr>
            <a:r>
              <a:rPr lang="en-US" sz="2400" b="1" dirty="0">
                <a:solidFill>
                  <a:srgbClr val="00B050"/>
                </a:solidFill>
                <a:latin typeface="Helvetica" pitchFamily="2" charset="0"/>
              </a:rPr>
              <a:t>What is already known about your topic</a:t>
            </a:r>
          </a:p>
          <a:p>
            <a:pPr lvl="1">
              <a:buClr>
                <a:schemeClr val="tx1"/>
              </a:buClr>
              <a:buFont typeface="Courier New" panose="02070309020205020404" pitchFamily="49" charset="0"/>
              <a:buChar char="o"/>
            </a:pPr>
            <a:r>
              <a:rPr lang="en-US" sz="2000" b="1" u="sng" dirty="0">
                <a:latin typeface="Helvetica" pitchFamily="2" charset="0"/>
              </a:rPr>
              <a:t>A completed o</a:t>
            </a:r>
            <a:r>
              <a:rPr lang="en-US" sz="2000" b="1" u="sng" dirty="0">
                <a:effectLst/>
                <a:latin typeface="Helvetica" pitchFamily="2" charset="0"/>
              </a:rPr>
              <a:t>utline</a:t>
            </a:r>
            <a:r>
              <a:rPr lang="en-US" sz="2000" b="1" dirty="0">
                <a:effectLst/>
                <a:latin typeface="Helvetica" pitchFamily="2" charset="0"/>
              </a:rPr>
              <a:t> </a:t>
            </a:r>
            <a:r>
              <a:rPr lang="en-US" sz="2000" dirty="0">
                <a:effectLst/>
                <a:latin typeface="Helvetica" pitchFamily="2" charset="0"/>
              </a:rPr>
              <a:t>of your literature review </a:t>
            </a:r>
            <a:r>
              <a:rPr lang="en-US" sz="2000" b="1" i="1" u="sng" dirty="0">
                <a:effectLst/>
                <a:latin typeface="Helvetica" pitchFamily="2" charset="0"/>
              </a:rPr>
              <a:t>in brief</a:t>
            </a:r>
            <a:r>
              <a:rPr lang="en-US" sz="2000" dirty="0">
                <a:effectLst/>
                <a:latin typeface="Helvetica" pitchFamily="2" charset="0"/>
              </a:rPr>
              <a:t>. </a:t>
            </a:r>
          </a:p>
          <a:p>
            <a:pPr marL="457200" lvl="1" indent="0">
              <a:buClr>
                <a:schemeClr val="tx1"/>
              </a:buClr>
              <a:buNone/>
            </a:pPr>
            <a:r>
              <a:rPr lang="en-US" sz="2000" dirty="0">
                <a:latin typeface="Helvetica" pitchFamily="2" charset="0"/>
              </a:rPr>
              <a:t>			         </a:t>
            </a:r>
            <a:r>
              <a:rPr lang="en-US" sz="2000" dirty="0">
                <a:effectLst/>
                <a:latin typeface="Helvetica" pitchFamily="2" charset="0"/>
              </a:rPr>
              <a:t>(all related previous works </a:t>
            </a:r>
            <a:r>
              <a:rPr lang="en-US" sz="2000" b="1" dirty="0">
                <a:effectLst/>
                <a:latin typeface="Helvetica" pitchFamily="2" charset="0"/>
              </a:rPr>
              <a:t>with </a:t>
            </a:r>
            <a:r>
              <a:rPr lang="en-US" sz="2000" b="1" u="sng" dirty="0">
                <a:solidFill>
                  <a:srgbClr val="0070C0"/>
                </a:solidFill>
                <a:effectLst/>
                <a:latin typeface="Helvetica" pitchFamily="2" charset="0"/>
              </a:rPr>
              <a:t>appropriate citations</a:t>
            </a:r>
            <a:r>
              <a:rPr lang="en-US" sz="2000" b="1" dirty="0">
                <a:solidFill>
                  <a:srgbClr val="0070C0"/>
                </a:solidFill>
                <a:effectLst/>
                <a:latin typeface="Helvetica" pitchFamily="2" charset="0"/>
              </a:rPr>
              <a:t>/</a:t>
            </a:r>
            <a:r>
              <a:rPr lang="en-US" sz="2000" b="1" u="sng" dirty="0">
                <a:solidFill>
                  <a:srgbClr val="0070C0"/>
                </a:solidFill>
                <a:effectLst/>
                <a:latin typeface="Helvetica" pitchFamily="2" charset="0"/>
              </a:rPr>
              <a:t>references</a:t>
            </a:r>
            <a:r>
              <a:rPr lang="en-US" sz="2000" dirty="0">
                <a:effectLst/>
                <a:latin typeface="Helvetica" pitchFamily="2" charset="0"/>
              </a:rPr>
              <a:t>)</a:t>
            </a:r>
          </a:p>
          <a:p>
            <a:pPr marL="457200" lvl="1" indent="0">
              <a:buClr>
                <a:schemeClr val="tx1"/>
              </a:buClr>
              <a:buNone/>
            </a:pPr>
            <a:endParaRPr lang="en-US" sz="2000" dirty="0">
              <a:effectLst/>
              <a:latin typeface="Helvetica" pitchFamily="2" charset="0"/>
            </a:endParaRPr>
          </a:p>
          <a:p>
            <a:pPr>
              <a:buClr>
                <a:schemeClr val="tx1"/>
              </a:buClr>
            </a:pPr>
            <a:r>
              <a:rPr lang="en-US" sz="2400" b="1" u="sng" dirty="0">
                <a:solidFill>
                  <a:srgbClr val="C00000"/>
                </a:solidFill>
                <a:latin typeface="Helvetica" pitchFamily="2" charset="0"/>
              </a:rPr>
              <a:t>W</a:t>
            </a:r>
            <a:r>
              <a:rPr lang="en-US" sz="2400" b="1" u="sng" dirty="0">
                <a:solidFill>
                  <a:srgbClr val="C00000"/>
                </a:solidFill>
                <a:effectLst/>
                <a:latin typeface="Helvetica" pitchFamily="2" charset="0"/>
              </a:rPr>
              <a:t>hat are the gaps</a:t>
            </a:r>
            <a:r>
              <a:rPr lang="en-US" sz="2400" b="1" dirty="0">
                <a:solidFill>
                  <a:srgbClr val="C00000"/>
                </a:solidFill>
                <a:effectLst/>
                <a:latin typeface="Helvetica" pitchFamily="2" charset="0"/>
              </a:rPr>
              <a:t> </a:t>
            </a:r>
            <a:r>
              <a:rPr lang="en-US" sz="2400" dirty="0">
                <a:effectLst/>
                <a:latin typeface="Helvetica" pitchFamily="2" charset="0"/>
              </a:rPr>
              <a:t>that your </a:t>
            </a:r>
            <a:r>
              <a:rPr lang="en-US" sz="2400" dirty="0">
                <a:latin typeface="Helvetica" pitchFamily="2" charset="0"/>
              </a:rPr>
              <a:t>project/</a:t>
            </a:r>
            <a:r>
              <a:rPr lang="en-US" sz="2400" dirty="0">
                <a:effectLst/>
                <a:latin typeface="Helvetica" pitchFamily="2" charset="0"/>
              </a:rPr>
              <a:t>research/</a:t>
            </a:r>
            <a:r>
              <a:rPr lang="en-US" sz="2400" dirty="0">
                <a:latin typeface="Helvetica" pitchFamily="2" charset="0"/>
              </a:rPr>
              <a:t>study/</a:t>
            </a:r>
            <a:r>
              <a:rPr lang="en-US" sz="2400" dirty="0">
                <a:effectLst/>
                <a:latin typeface="Helvetica" pitchFamily="2" charset="0"/>
              </a:rPr>
              <a:t> addresses</a:t>
            </a:r>
          </a:p>
          <a:p>
            <a:pPr lvl="1">
              <a:buFont typeface="Courier New" panose="02070309020205020404" pitchFamily="49" charset="0"/>
              <a:buChar char="o"/>
            </a:pPr>
            <a:r>
              <a:rPr lang="en-US" sz="2000" u="sng" dirty="0">
                <a:latin typeface="Helvetica" pitchFamily="2" charset="0"/>
              </a:rPr>
              <a:t>Only</a:t>
            </a:r>
            <a:r>
              <a:rPr lang="en-US" sz="2000" dirty="0">
                <a:latin typeface="Helvetica" pitchFamily="2" charset="0"/>
              </a:rPr>
              <a:t> f</a:t>
            </a:r>
            <a:r>
              <a:rPr lang="en-US" sz="2000" dirty="0">
                <a:effectLst/>
                <a:latin typeface="Helvetica" pitchFamily="2" charset="0"/>
              </a:rPr>
              <a:t>ocus on </a:t>
            </a:r>
            <a:r>
              <a:rPr lang="en-US" sz="2000" u="sng" dirty="0">
                <a:effectLst/>
                <a:latin typeface="Helvetica" pitchFamily="2" charset="0"/>
              </a:rPr>
              <a:t>the gaps</a:t>
            </a:r>
            <a:r>
              <a:rPr lang="en-US" sz="2000" dirty="0">
                <a:effectLst/>
                <a:latin typeface="Helvetica" pitchFamily="2" charset="0"/>
              </a:rPr>
              <a:t> that </a:t>
            </a:r>
            <a:r>
              <a:rPr lang="en-US" sz="2000" u="sng" dirty="0">
                <a:effectLst/>
                <a:latin typeface="Helvetica" pitchFamily="2" charset="0"/>
              </a:rPr>
              <a:t>your work can address</a:t>
            </a:r>
            <a:r>
              <a:rPr lang="en-US" sz="2000" dirty="0">
                <a:effectLst/>
                <a:latin typeface="Helvetica" pitchFamily="2" charset="0"/>
              </a:rPr>
              <a:t>.</a:t>
            </a:r>
          </a:p>
          <a:p>
            <a:pPr lvl="1">
              <a:buFont typeface="Courier New" panose="02070309020205020404" pitchFamily="49" charset="0"/>
              <a:buChar char="o"/>
            </a:pPr>
            <a:r>
              <a:rPr lang="en-US" sz="2000" b="1" dirty="0">
                <a:solidFill>
                  <a:srgbClr val="010101"/>
                </a:solidFill>
                <a:effectLst/>
                <a:highlight>
                  <a:srgbClr val="FFFF00"/>
                </a:highlight>
                <a:latin typeface="Helvetica" pitchFamily="2" charset="0"/>
              </a:rPr>
              <a:t>End</a:t>
            </a:r>
            <a:r>
              <a:rPr lang="en-US" sz="2000" dirty="0">
                <a:solidFill>
                  <a:srgbClr val="010101"/>
                </a:solidFill>
                <a:effectLst/>
                <a:highlight>
                  <a:srgbClr val="FFFF00"/>
                </a:highlight>
                <a:latin typeface="Helvetica" pitchFamily="2" charset="0"/>
              </a:rPr>
              <a:t> this part </a:t>
            </a:r>
            <a:r>
              <a:rPr lang="en-US" sz="2000" b="1" dirty="0">
                <a:solidFill>
                  <a:srgbClr val="010101"/>
                </a:solidFill>
                <a:effectLst/>
                <a:highlight>
                  <a:srgbClr val="FFFF00"/>
                </a:highlight>
                <a:latin typeface="Helvetica" pitchFamily="2" charset="0"/>
              </a:rPr>
              <a:t>with your </a:t>
            </a:r>
            <a:r>
              <a:rPr lang="en-US" sz="2000" b="1" i="1" u="sng" dirty="0">
                <a:solidFill>
                  <a:srgbClr val="010101"/>
                </a:solidFill>
                <a:highlight>
                  <a:srgbClr val="FFFF00"/>
                </a:highlight>
                <a:latin typeface="Helvetica" pitchFamily="2" charset="0"/>
              </a:rPr>
              <a:t>R</a:t>
            </a:r>
            <a:r>
              <a:rPr lang="en-US" sz="2000" b="1" i="1" u="sng" dirty="0">
                <a:solidFill>
                  <a:srgbClr val="010101"/>
                </a:solidFill>
                <a:effectLst/>
                <a:highlight>
                  <a:srgbClr val="FFFF00"/>
                </a:highlight>
                <a:latin typeface="Helvetica" pitchFamily="2" charset="0"/>
              </a:rPr>
              <a:t>esearch </a:t>
            </a:r>
            <a:r>
              <a:rPr lang="en-US" sz="2000" b="1" i="1" u="sng" dirty="0">
                <a:solidFill>
                  <a:srgbClr val="010101"/>
                </a:solidFill>
                <a:highlight>
                  <a:srgbClr val="FFFF00"/>
                </a:highlight>
                <a:latin typeface="Helvetica" pitchFamily="2" charset="0"/>
              </a:rPr>
              <a:t>Q</a:t>
            </a:r>
            <a:r>
              <a:rPr lang="en-US" sz="2000" b="1" i="1" u="sng" dirty="0">
                <a:solidFill>
                  <a:srgbClr val="010101"/>
                </a:solidFill>
                <a:effectLst/>
                <a:highlight>
                  <a:srgbClr val="FFFF00"/>
                </a:highlight>
                <a:latin typeface="Helvetica" pitchFamily="2" charset="0"/>
              </a:rPr>
              <a:t>uestions / Contributions/ Objectives</a:t>
            </a:r>
            <a:endParaRPr lang="en-US" sz="2000" dirty="0">
              <a:solidFill>
                <a:srgbClr val="010101"/>
              </a:solidFill>
              <a:effectLst/>
              <a:highlight>
                <a:srgbClr val="FFFF00"/>
              </a:highlight>
              <a:latin typeface="Helvetica" pitchFamily="2" charset="0"/>
            </a:endParaRPr>
          </a:p>
        </p:txBody>
      </p:sp>
      <p:sp>
        <p:nvSpPr>
          <p:cNvPr id="5" name="TextBox 4">
            <a:extLst>
              <a:ext uri="{FF2B5EF4-FFF2-40B4-BE49-F238E27FC236}">
                <a16:creationId xmlns:a16="http://schemas.microsoft.com/office/drawing/2014/main" id="{873F54E6-A655-A639-2087-6A0FF5BD666D}"/>
              </a:ext>
            </a:extLst>
          </p:cNvPr>
          <p:cNvSpPr txBox="1"/>
          <p:nvPr/>
        </p:nvSpPr>
        <p:spPr>
          <a:xfrm>
            <a:off x="7208321" y="743681"/>
            <a:ext cx="4668551" cy="738664"/>
          </a:xfrm>
          <a:prstGeom prst="rect">
            <a:avLst/>
          </a:prstGeom>
          <a:noFill/>
          <a:ln>
            <a:solidFill>
              <a:srgbClr val="FFC000"/>
            </a:solidFill>
          </a:ln>
        </p:spPr>
        <p:txBody>
          <a:bodyPr wrap="square">
            <a:spAutoFit/>
          </a:bodyPr>
          <a:lstStyle/>
          <a:p>
            <a:r>
              <a:rPr lang="en-US" sz="1400" b="1" dirty="0">
                <a:solidFill>
                  <a:srgbClr val="010101"/>
                </a:solidFill>
                <a:effectLst/>
              </a:rPr>
              <a:t>Tips:</a:t>
            </a:r>
          </a:p>
          <a:p>
            <a:r>
              <a:rPr lang="en-US" sz="1400" dirty="0">
                <a:solidFill>
                  <a:srgbClr val="010101"/>
                </a:solidFill>
                <a:effectLst/>
              </a:rPr>
              <a:t>A very good introduction can only be written when you have a strong understanding of the existing research.</a:t>
            </a:r>
          </a:p>
        </p:txBody>
      </p:sp>
    </p:spTree>
    <p:extLst>
      <p:ext uri="{BB962C8B-B14F-4D97-AF65-F5344CB8AC3E}">
        <p14:creationId xmlns:p14="http://schemas.microsoft.com/office/powerpoint/2010/main" val="122362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669A4-8D61-33B8-2640-36735D432A33}"/>
              </a:ext>
            </a:extLst>
          </p:cNvPr>
          <p:cNvSpPr>
            <a:spLocks noGrp="1"/>
          </p:cNvSpPr>
          <p:nvPr>
            <p:ph type="title"/>
          </p:nvPr>
        </p:nvSpPr>
        <p:spPr>
          <a:solidFill>
            <a:schemeClr val="accent5">
              <a:lumMod val="20000"/>
              <a:lumOff val="80000"/>
            </a:schemeClr>
          </a:solidFill>
        </p:spPr>
        <p:txBody>
          <a:bodyPr/>
          <a:lstStyle/>
          <a:p>
            <a:r>
              <a:rPr lang="en-TH" b="1" dirty="0">
                <a:latin typeface="+mn-lt"/>
              </a:rPr>
              <a:t>2) CH2: Literature Review</a:t>
            </a:r>
          </a:p>
        </p:txBody>
      </p:sp>
      <p:sp>
        <p:nvSpPr>
          <p:cNvPr id="3" name="Content Placeholder 2">
            <a:extLst>
              <a:ext uri="{FF2B5EF4-FFF2-40B4-BE49-F238E27FC236}">
                <a16:creationId xmlns:a16="http://schemas.microsoft.com/office/drawing/2014/main" id="{8214D3FB-5478-5C8B-7F93-382676171C90}"/>
              </a:ext>
            </a:extLst>
          </p:cNvPr>
          <p:cNvSpPr>
            <a:spLocks noGrp="1"/>
          </p:cNvSpPr>
          <p:nvPr>
            <p:ph idx="1"/>
          </p:nvPr>
        </p:nvSpPr>
        <p:spPr>
          <a:xfrm>
            <a:off x="267628" y="1639228"/>
            <a:ext cx="11664177" cy="5053671"/>
          </a:xfrm>
        </p:spPr>
        <p:txBody>
          <a:bodyPr>
            <a:noAutofit/>
          </a:bodyPr>
          <a:lstStyle/>
          <a:p>
            <a:pPr marL="0" indent="0">
              <a:spcBef>
                <a:spcPts val="1200"/>
              </a:spcBef>
              <a:buNone/>
            </a:pPr>
            <a:r>
              <a:rPr lang="en-US" sz="2400" b="1" dirty="0">
                <a:solidFill>
                  <a:srgbClr val="7030A0"/>
                </a:solidFill>
                <a:effectLst/>
                <a:ea typeface="Times New Roman" panose="02020603050405020304" pitchFamily="18" charset="0"/>
              </a:rPr>
              <a:t>Helpful Resources:</a:t>
            </a:r>
          </a:p>
          <a:p>
            <a:pPr marL="285750" indent="-285750">
              <a:spcAft>
                <a:spcPts val="1200"/>
              </a:spcAft>
              <a:buFont typeface="Arial" panose="020B0604020202020204" pitchFamily="34" charset="0"/>
              <a:buChar char="•"/>
            </a:pPr>
            <a:r>
              <a:rPr lang="en-US" sz="2000" b="1" dirty="0">
                <a:effectLst/>
                <a:ea typeface="Times New Roman" panose="02020603050405020304" pitchFamily="18" charset="0"/>
              </a:rPr>
              <a:t>Missy Harvey</a:t>
            </a:r>
            <a:r>
              <a:rPr lang="en-US" sz="2000" dirty="0">
                <a:effectLst/>
                <a:ea typeface="Times New Roman" panose="02020603050405020304" pitchFamily="18" charset="0"/>
              </a:rPr>
              <a:t>, “</a:t>
            </a:r>
            <a:r>
              <a:rPr lang="en-US" sz="2000" b="1" dirty="0">
                <a:solidFill>
                  <a:srgbClr val="C00000"/>
                </a:solidFill>
                <a:effectLst/>
                <a:ea typeface="Times New Roman" panose="02020603050405020304" pitchFamily="18" charset="0"/>
              </a:rPr>
              <a:t>What Is a Literature Review</a:t>
            </a:r>
            <a:r>
              <a:rPr lang="en-US" sz="2000" dirty="0">
                <a:effectLst/>
                <a:highlight>
                  <a:srgbClr val="FFFF00"/>
                </a:highlight>
                <a:ea typeface="Times New Roman" panose="02020603050405020304" pitchFamily="18" charset="0"/>
              </a:rPr>
              <a:t>?”, </a:t>
            </a:r>
            <a:r>
              <a:rPr lang="en-US" sz="2000" b="1" i="0" u="none" strike="noStrike" dirty="0">
                <a:effectLst/>
                <a:highlight>
                  <a:srgbClr val="FFFF00"/>
                </a:highlight>
              </a:rPr>
              <a:t>Carnegie Mellon University</a:t>
            </a:r>
            <a:r>
              <a:rPr lang="en-US" sz="2000" dirty="0">
                <a:effectLst/>
                <a:ea typeface="Times New Roman" panose="02020603050405020304" pitchFamily="18" charset="0"/>
              </a:rPr>
              <a:t>, 2010.</a:t>
            </a:r>
            <a:br>
              <a:rPr lang="en-US" sz="2000" dirty="0">
                <a:solidFill>
                  <a:schemeClr val="tx1"/>
                </a:solidFill>
                <a:effectLst/>
                <a:ea typeface="Times New Roman" panose="02020603050405020304" pitchFamily="18" charset="0"/>
              </a:rPr>
            </a:br>
            <a:r>
              <a:rPr lang="en-US" sz="2000" dirty="0">
                <a:solidFill>
                  <a:schemeClr val="tx1"/>
                </a:solidFill>
                <a:effectLst/>
                <a:ea typeface="Times New Roman" panose="02020603050405020304" pitchFamily="18" charset="0"/>
                <a:hlinkClick r:id="rId2"/>
              </a:rPr>
              <a:t>https://www.andrew.cmu.edu/user/matthewm/What_is_a_Literature_Review.pdf</a:t>
            </a:r>
            <a:endParaRPr lang="en-US" sz="2000" dirty="0">
              <a:solidFill>
                <a:schemeClr val="tx1"/>
              </a:solidFill>
              <a:effectLst/>
              <a:ea typeface="Times New Roman" panose="02020603050405020304" pitchFamily="18" charset="0"/>
            </a:endParaRPr>
          </a:p>
          <a:p>
            <a:pPr marL="285750" indent="-285750">
              <a:spcBef>
                <a:spcPts val="600"/>
              </a:spcBef>
              <a:spcAft>
                <a:spcPts val="1200"/>
              </a:spcAft>
              <a:buFont typeface="Arial" panose="020B0604020202020204" pitchFamily="34" charset="0"/>
              <a:buChar char="•"/>
            </a:pPr>
            <a:r>
              <a:rPr lang="en-US" sz="2000" dirty="0">
                <a:solidFill>
                  <a:schemeClr val="tx1"/>
                </a:solidFill>
                <a:effectLst/>
                <a:ea typeface="Times New Roman" panose="02020603050405020304" pitchFamily="18" charset="0"/>
              </a:rPr>
              <a:t>What can a literature review do for me?  How to research, write, and survive a literature review (</a:t>
            </a:r>
            <a:r>
              <a:rPr lang="en-US" sz="2000" b="1" dirty="0">
                <a:solidFill>
                  <a:schemeClr val="tx1"/>
                </a:solidFill>
                <a:effectLst/>
                <a:highlight>
                  <a:srgbClr val="FFFF00"/>
                </a:highlight>
                <a:ea typeface="Times New Roman" panose="02020603050405020304" pitchFamily="18" charset="0"/>
              </a:rPr>
              <a:t>Stanford University</a:t>
            </a:r>
            <a:r>
              <a:rPr lang="en-US" sz="2000" dirty="0">
                <a:solidFill>
                  <a:schemeClr val="tx1"/>
                </a:solidFill>
                <a:effectLst/>
                <a:ea typeface="Times New Roman" panose="02020603050405020304" pitchFamily="18" charset="0"/>
              </a:rPr>
              <a:t>).  Available at: </a:t>
            </a:r>
            <a:r>
              <a:rPr lang="en-US" sz="2000" dirty="0">
                <a:solidFill>
                  <a:schemeClr val="tx1"/>
                </a:solidFill>
                <a:effectLst/>
                <a:ea typeface="Times New Roman" panose="02020603050405020304" pitchFamily="18" charset="0"/>
                <a:hlinkClick r:id="rId3"/>
              </a:rPr>
              <a:t>https://nursing.fau.edu/documents/LiteratureReviewHandout.pdf</a:t>
            </a:r>
            <a:endParaRPr lang="en-US" sz="2000" dirty="0">
              <a:solidFill>
                <a:schemeClr val="tx1"/>
              </a:solidFill>
              <a:effectLst/>
              <a:ea typeface="Times New Roman" panose="02020603050405020304" pitchFamily="18" charset="0"/>
            </a:endParaRPr>
          </a:p>
          <a:p>
            <a:pPr marL="285750" indent="-285750">
              <a:spcBef>
                <a:spcPts val="600"/>
              </a:spcBef>
              <a:spcAft>
                <a:spcPts val="1200"/>
              </a:spcAft>
              <a:buFont typeface="Arial" panose="020B0604020202020204" pitchFamily="34" charset="0"/>
              <a:buChar char="•"/>
            </a:pPr>
            <a:r>
              <a:rPr lang="en-US" sz="2000" dirty="0">
                <a:solidFill>
                  <a:schemeClr val="tx1"/>
                </a:solidFill>
                <a:effectLst/>
                <a:ea typeface="Times New Roman" panose="02020603050405020304" pitchFamily="18" charset="0"/>
              </a:rPr>
              <a:t>Writing literature reviews (</a:t>
            </a:r>
            <a:r>
              <a:rPr lang="en-US" sz="2000" b="1" dirty="0">
                <a:solidFill>
                  <a:schemeClr val="tx1"/>
                </a:solidFill>
                <a:effectLst/>
                <a:highlight>
                  <a:srgbClr val="FFFF00"/>
                </a:highlight>
                <a:ea typeface="Times New Roman" panose="02020603050405020304" pitchFamily="18" charset="0"/>
              </a:rPr>
              <a:t>George Washington University</a:t>
            </a:r>
            <a:r>
              <a:rPr lang="en-US" sz="2000" dirty="0">
                <a:solidFill>
                  <a:schemeClr val="tx1"/>
                </a:solidFill>
                <a:effectLst/>
                <a:ea typeface="Times New Roman" panose="02020603050405020304" pitchFamily="18" charset="0"/>
              </a:rPr>
              <a:t>).  Available at: </a:t>
            </a:r>
            <a:r>
              <a:rPr lang="en-US" sz="2000" dirty="0">
                <a:solidFill>
                  <a:schemeClr val="tx1"/>
                </a:solidFill>
                <a:effectLst/>
                <a:ea typeface="Times New Roman" panose="02020603050405020304" pitchFamily="18" charset="0"/>
                <a:hlinkClick r:id="rId4"/>
              </a:rPr>
              <a:t>https://www.google.com/url?sa=t&amp;source=web&amp;rct=j&amp;opi=89978449&amp;url=https://www.cs.cmu.edu/~missy/WritingaLiteratureReview.doc&amp;ved=2ahUKEwi8jODhneGIAxUx2DgGHZoWE5UQFnoECCoQAQ&amp;usg=AOvVaw3JrMx0477zRqx7weStuv4r</a:t>
            </a:r>
            <a:endParaRPr lang="en-US" sz="2000" dirty="0">
              <a:solidFill>
                <a:schemeClr val="tx1"/>
              </a:solidFill>
              <a:effectLst/>
              <a:ea typeface="Times New Roman" panose="02020603050405020304" pitchFamily="18" charset="0"/>
            </a:endParaRPr>
          </a:p>
          <a:p>
            <a:pPr marL="285750" indent="-285750">
              <a:spcBef>
                <a:spcPts val="600"/>
              </a:spcBef>
              <a:spcAft>
                <a:spcPts val="1200"/>
              </a:spcAft>
              <a:buFont typeface="Arial" panose="020B0604020202020204" pitchFamily="34" charset="0"/>
              <a:buChar char="•"/>
            </a:pPr>
            <a:r>
              <a:rPr lang="en-US" sz="2000" dirty="0">
                <a:solidFill>
                  <a:schemeClr val="tx1"/>
                </a:solidFill>
                <a:effectLst/>
                <a:ea typeface="Times New Roman" panose="02020603050405020304" pitchFamily="18" charset="0"/>
              </a:rPr>
              <a:t>The Literature review:  A few tips on conducting it (</a:t>
            </a:r>
            <a:r>
              <a:rPr lang="en-US" sz="2000" b="1" dirty="0">
                <a:solidFill>
                  <a:schemeClr val="tx1"/>
                </a:solidFill>
                <a:effectLst/>
                <a:highlight>
                  <a:srgbClr val="FFFF00"/>
                </a:highlight>
                <a:ea typeface="Times New Roman" panose="02020603050405020304" pitchFamily="18" charset="0"/>
              </a:rPr>
              <a:t>University of Toronto</a:t>
            </a:r>
            <a:r>
              <a:rPr lang="en-US" sz="2000" dirty="0">
                <a:solidFill>
                  <a:schemeClr val="tx1"/>
                </a:solidFill>
                <a:effectLst/>
                <a:ea typeface="Times New Roman" panose="02020603050405020304" pitchFamily="18" charset="0"/>
              </a:rPr>
              <a:t>).  Available at: </a:t>
            </a:r>
            <a:r>
              <a:rPr lang="en-US" sz="2000" dirty="0">
                <a:solidFill>
                  <a:schemeClr val="tx1"/>
                </a:solidFill>
                <a:effectLst/>
                <a:ea typeface="Times New Roman" panose="02020603050405020304" pitchFamily="18" charset="0"/>
                <a:hlinkClick r:id="rId5"/>
              </a:rPr>
              <a:t>https://advice.writing.utoronto.ca/types-of-writing/literature-review/</a:t>
            </a:r>
            <a:endParaRPr lang="en-US" sz="2000" dirty="0">
              <a:solidFill>
                <a:schemeClr val="tx1"/>
              </a:solidFill>
              <a:effectLst/>
              <a:ea typeface="Times New Roman" panose="02020603050405020304" pitchFamily="18" charset="0"/>
            </a:endParaRPr>
          </a:p>
          <a:p>
            <a:endParaRPr lang="en-TH" sz="1600" dirty="0"/>
          </a:p>
        </p:txBody>
      </p:sp>
    </p:spTree>
    <p:extLst>
      <p:ext uri="{BB962C8B-B14F-4D97-AF65-F5344CB8AC3E}">
        <p14:creationId xmlns:p14="http://schemas.microsoft.com/office/powerpoint/2010/main" val="8612368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up of a document&#10;&#10;Description automatically generated">
            <a:extLst>
              <a:ext uri="{FF2B5EF4-FFF2-40B4-BE49-F238E27FC236}">
                <a16:creationId xmlns:a16="http://schemas.microsoft.com/office/drawing/2014/main" id="{5201F4C4-8A93-CD72-5449-1554F1F623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60573" y="0"/>
            <a:ext cx="4670854" cy="6858000"/>
          </a:xfrm>
          <a:prstGeom prst="rect">
            <a:avLst/>
          </a:prstGeom>
        </p:spPr>
      </p:pic>
    </p:spTree>
    <p:extLst>
      <p:ext uri="{BB962C8B-B14F-4D97-AF65-F5344CB8AC3E}">
        <p14:creationId xmlns:p14="http://schemas.microsoft.com/office/powerpoint/2010/main" val="3085901560"/>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6A46B251FD2EE43BC64ABC17DDD9428" ma:contentTypeVersion="0" ma:contentTypeDescription="Create a new document." ma:contentTypeScope="" ma:versionID="8539f7b845ebbff55b1fbf20c192ed0b">
  <xsd:schema xmlns:xsd="http://www.w3.org/2001/XMLSchema" xmlns:xs="http://www.w3.org/2001/XMLSchema" xmlns:p="http://schemas.microsoft.com/office/2006/metadata/properties" targetNamespace="http://schemas.microsoft.com/office/2006/metadata/properties" ma:root="true" ma:fieldsID="500c6692915ba10984c0aabd49f31b2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73D383A-4E7E-44EF-8950-50F314237AA7}"/>
</file>

<file path=customXml/itemProps2.xml><?xml version="1.0" encoding="utf-8"?>
<ds:datastoreItem xmlns:ds="http://schemas.openxmlformats.org/officeDocument/2006/customXml" ds:itemID="{B689174E-21DB-43B1-AC98-B138F61C4AA3}"/>
</file>

<file path=customXml/itemProps3.xml><?xml version="1.0" encoding="utf-8"?>
<ds:datastoreItem xmlns:ds="http://schemas.openxmlformats.org/officeDocument/2006/customXml" ds:itemID="{A72ED386-B807-4EE5-93CB-E422A835A8E7}"/>
</file>

<file path=docProps/app.xml><?xml version="1.0" encoding="utf-8"?>
<Properties xmlns="http://schemas.openxmlformats.org/officeDocument/2006/extended-properties" xmlns:vt="http://schemas.openxmlformats.org/officeDocument/2006/docPropsVTypes">
  <Template/>
  <TotalTime>2595</TotalTime>
  <Words>2169</Words>
  <Application>Microsoft Macintosh PowerPoint</Application>
  <PresentationFormat>Widescreen</PresentationFormat>
  <Paragraphs>254</Paragraphs>
  <Slides>27</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vt:i4>
      </vt:variant>
    </vt:vector>
  </HeadingPairs>
  <TitlesOfParts>
    <vt:vector size="36" baseType="lpstr">
      <vt:lpstr>Arial</vt:lpstr>
      <vt:lpstr>Calibri</vt:lpstr>
      <vt:lpstr>Calibri Light</vt:lpstr>
      <vt:lpstr>Cordia New</vt:lpstr>
      <vt:lpstr>Courier New</vt:lpstr>
      <vt:lpstr>Helvetica</vt:lpstr>
      <vt:lpstr>Times New Roman</vt:lpstr>
      <vt:lpstr>Wingdings</vt:lpstr>
      <vt:lpstr>1_Office Theme</vt:lpstr>
      <vt:lpstr>EGCI 491 Computer Engineering Project Seminar</vt:lpstr>
      <vt:lpstr>Outline</vt:lpstr>
      <vt:lpstr>How to write a good proposal</vt:lpstr>
      <vt:lpstr>Introduction</vt:lpstr>
      <vt:lpstr>Suggested Orders to write your thesis/proposal</vt:lpstr>
      <vt:lpstr>1) CH1: Introduction</vt:lpstr>
      <vt:lpstr>1) CH1: Introduction</vt:lpstr>
      <vt:lpstr>2) CH2: Literature Review</vt:lpstr>
      <vt:lpstr>PowerPoint Presentation</vt:lpstr>
      <vt:lpstr>2) CH2: Literature Review (cont.)</vt:lpstr>
      <vt:lpstr>Useful sources for finding published article/references</vt:lpstr>
      <vt:lpstr>3) CH3: Methods</vt:lpstr>
      <vt:lpstr>4) CH4: Results</vt:lpstr>
      <vt:lpstr>5) Discussion &amp; Conclusion (+ FutureWork)</vt:lpstr>
      <vt:lpstr>0) Abstract &amp; Key Words (~5 words) </vt:lpstr>
      <vt:lpstr>Abstract (~250 words) - Guidline and Tips</vt:lpstr>
      <vt:lpstr>Examples</vt:lpstr>
      <vt:lpstr>Assignment#1 (2 points)</vt:lpstr>
      <vt:lpstr>LaTeX Installation</vt:lpstr>
      <vt:lpstr>Update Packages (if required)</vt:lpstr>
      <vt:lpstr>Download additional packages</vt:lpstr>
      <vt:lpstr>TeXworks</vt:lpstr>
      <vt:lpstr>LaTeX Editors</vt:lpstr>
      <vt:lpstr>PowerPoint Presentation</vt:lpstr>
      <vt:lpstr>TeXstudio</vt:lpstr>
      <vt:lpstr>TeXstudio – Change a default complier if required</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Latex 1</dc:title>
  <dc:creator>Pipatphon Lapamonpinyo</dc:creator>
  <cp:lastModifiedBy>Pipatphon Lapamonpinyo</cp:lastModifiedBy>
  <cp:revision>542</cp:revision>
  <dcterms:created xsi:type="dcterms:W3CDTF">2023-03-15T09:08:31Z</dcterms:created>
  <dcterms:modified xsi:type="dcterms:W3CDTF">2026-01-14T03:03:03Z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0x010100F6A46B251FD2EE43BC64ABC17DDD9428</vt:lpwstr>
  </property>
</Properties>
</file>

<file path=docProps/thumbnail.jpeg>
</file>